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8" r:id="rId2"/>
    <p:sldId id="300" r:id="rId3"/>
    <p:sldId id="319" r:id="rId4"/>
    <p:sldId id="311" r:id="rId5"/>
    <p:sldId id="314" r:id="rId6"/>
    <p:sldId id="318" r:id="rId7"/>
    <p:sldId id="320" r:id="rId8"/>
    <p:sldId id="280" r:id="rId9"/>
    <p:sldId id="322" r:id="rId10"/>
    <p:sldId id="321" r:id="rId11"/>
    <p:sldId id="323" r:id="rId12"/>
    <p:sldId id="324" r:id="rId13"/>
    <p:sldId id="302" r:id="rId14"/>
    <p:sldId id="325" r:id="rId15"/>
    <p:sldId id="326" r:id="rId16"/>
    <p:sldId id="3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ja Juurola" initials="EJ" lastIdx="2" clrIdx="0">
    <p:extLst>
      <p:ext uri="{19B8F6BF-5375-455C-9EA6-DF929625EA0E}">
        <p15:presenceInfo xmlns:p15="http://schemas.microsoft.com/office/powerpoint/2012/main" userId="S::eija.juurola@pc.fmi.fi::5b5625e3-60b0-4f8b-8a0e-de3abfc085f5" providerId="AD"/>
      </p:ext>
    </p:extLst>
  </p:cmAuthor>
  <p:cmAuthor id="2" name="Cathrine Lund Myhre" initials="CLM" lastIdx="1" clrIdx="1">
    <p:extLst>
      <p:ext uri="{19B8F6BF-5375-455C-9EA6-DF929625EA0E}">
        <p15:presenceInfo xmlns:p15="http://schemas.microsoft.com/office/powerpoint/2012/main" userId="S::clm@nilu.no::4e246dc0-993d-4ce0-ab00-8f03bb065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84459" autoAdjust="0"/>
  </p:normalViewPr>
  <p:slideViewPr>
    <p:cSldViewPr snapToGrid="0" showGuides="1">
      <p:cViewPr varScale="1">
        <p:scale>
          <a:sx n="90" d="100"/>
          <a:sy n="90" d="100"/>
        </p:scale>
        <p:origin x="232" y="328"/>
      </p:cViewPr>
      <p:guideLst>
        <p:guide orient="horz" pos="2160"/>
        <p:guide pos="3840"/>
      </p:guideLst>
    </p:cSldViewPr>
  </p:slideViewPr>
  <p:notesTextViewPr>
    <p:cViewPr>
      <p:scale>
        <a:sx n="1" d="1"/>
        <a:sy n="1" d="1"/>
      </p:scale>
      <p:origin x="0" y="0"/>
    </p:cViewPr>
  </p:notesTextViewPr>
  <p:notesViewPr>
    <p:cSldViewPr snapToGrid="0" showGuide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0580A-2407-2941-8EEF-D5833036997F}" type="doc">
      <dgm:prSet loTypeId="urn:microsoft.com/office/officeart/2005/8/layout/hProcess10" loCatId="" qsTypeId="urn:microsoft.com/office/officeart/2005/8/quickstyle/simple4" qsCatId="simple" csTypeId="urn:microsoft.com/office/officeart/2005/8/colors/accent1_2" csCatId="accent1" phldr="1"/>
      <dgm:spPr/>
      <dgm:t>
        <a:bodyPr/>
        <a:lstStyle/>
        <a:p>
          <a:endParaRPr lang="fr-FR"/>
        </a:p>
      </dgm:t>
    </dgm:pt>
    <dgm:pt modelId="{E08CD14F-BD87-1A4C-81A7-64B2A09222EA}">
      <dgm:prSet phldrT="[Texte]"/>
      <dgm:spPr/>
      <dgm:t>
        <a:bodyPr/>
        <a:lstStyle/>
        <a:p>
          <a:r>
            <a:rPr lang="fr-FR" dirty="0"/>
            <a:t>National </a:t>
          </a:r>
          <a:r>
            <a:rPr lang="fr-FR" dirty="0" err="1"/>
            <a:t>Facilities</a:t>
          </a:r>
          <a:r>
            <a:rPr lang="fr-FR" dirty="0"/>
            <a:t> </a:t>
          </a:r>
        </a:p>
      </dgm:t>
    </dgm:pt>
    <dgm:pt modelId="{6B41D1FE-713E-1440-AD5D-C6408E753231}" type="parTrans" cxnId="{33AEA705-A852-3043-8171-6A04F7A1B55B}">
      <dgm:prSet/>
      <dgm:spPr/>
      <dgm:t>
        <a:bodyPr/>
        <a:lstStyle/>
        <a:p>
          <a:endParaRPr lang="fr-FR"/>
        </a:p>
      </dgm:t>
    </dgm:pt>
    <dgm:pt modelId="{57747860-6C74-BF48-BFB3-FA0D6C147E0D}" type="sibTrans" cxnId="{33AEA705-A852-3043-8171-6A04F7A1B55B}">
      <dgm:prSet/>
      <dgm:spPr/>
      <dgm:t>
        <a:bodyPr/>
        <a:lstStyle/>
        <a:p>
          <a:endParaRPr lang="fr-FR"/>
        </a:p>
      </dgm:t>
    </dgm:pt>
    <dgm:pt modelId="{D57A6AC8-3921-EC41-B6E4-0BBE6ACF352E}">
      <dgm:prSet phldrT="[Texte]"/>
      <dgm:spPr/>
      <dgm:t>
        <a:bodyPr/>
        <a:lstStyle/>
        <a:p>
          <a:r>
            <a:rPr lang="fr-FR" dirty="0" err="1"/>
            <a:t>Topical</a:t>
          </a:r>
          <a:r>
            <a:rPr lang="fr-FR" dirty="0"/>
            <a:t> Centres</a:t>
          </a:r>
        </a:p>
      </dgm:t>
    </dgm:pt>
    <dgm:pt modelId="{C1D8BC55-E427-EA4F-9A1E-5F850D484823}" type="parTrans" cxnId="{58CB7706-B292-BE46-B04E-1EE7EA418C3D}">
      <dgm:prSet/>
      <dgm:spPr/>
      <dgm:t>
        <a:bodyPr/>
        <a:lstStyle/>
        <a:p>
          <a:endParaRPr lang="fr-FR"/>
        </a:p>
      </dgm:t>
    </dgm:pt>
    <dgm:pt modelId="{C02EAE09-D1EA-9640-A389-488BC5B18FD4}" type="sibTrans" cxnId="{58CB7706-B292-BE46-B04E-1EE7EA418C3D}">
      <dgm:prSet/>
      <dgm:spPr/>
      <dgm:t>
        <a:bodyPr/>
        <a:lstStyle/>
        <a:p>
          <a:endParaRPr lang="fr-FR"/>
        </a:p>
      </dgm:t>
    </dgm:pt>
    <dgm:pt modelId="{31B9881A-DC1E-8346-8BFA-C4B8078B72A3}">
      <dgm:prSet phldrT="[Texte]"/>
      <dgm:spPr/>
      <dgm:t>
        <a:bodyPr/>
        <a:lstStyle/>
        <a:p>
          <a:r>
            <a:rPr lang="fr-FR" dirty="0"/>
            <a:t>Data Centre</a:t>
          </a:r>
        </a:p>
      </dgm:t>
    </dgm:pt>
    <dgm:pt modelId="{18463AE7-6C6F-D942-B724-AC3A8BC7424C}" type="parTrans" cxnId="{01F67EFF-9A9F-7345-BB47-84D7DDA6ECE3}">
      <dgm:prSet/>
      <dgm:spPr/>
      <dgm:t>
        <a:bodyPr/>
        <a:lstStyle/>
        <a:p>
          <a:endParaRPr lang="fr-FR"/>
        </a:p>
      </dgm:t>
    </dgm:pt>
    <dgm:pt modelId="{8C9AE254-312B-8B4B-AD28-C5F7471F8B69}" type="sibTrans" cxnId="{01F67EFF-9A9F-7345-BB47-84D7DDA6ECE3}">
      <dgm:prSet/>
      <dgm:spPr/>
      <dgm:t>
        <a:bodyPr/>
        <a:lstStyle/>
        <a:p>
          <a:endParaRPr lang="fr-FR"/>
        </a:p>
      </dgm:t>
    </dgm:pt>
    <dgm:pt modelId="{0A21D8D9-DEC6-404C-916B-62DA90521CCE}" type="pres">
      <dgm:prSet presAssocID="{D500580A-2407-2941-8EEF-D5833036997F}" presName="Name0" presStyleCnt="0">
        <dgm:presLayoutVars>
          <dgm:dir/>
          <dgm:resizeHandles val="exact"/>
        </dgm:presLayoutVars>
      </dgm:prSet>
      <dgm:spPr/>
    </dgm:pt>
    <dgm:pt modelId="{ADF02751-F9E1-9444-8493-22BF72546936}" type="pres">
      <dgm:prSet presAssocID="{E08CD14F-BD87-1A4C-81A7-64B2A09222EA}" presName="composite" presStyleCnt="0"/>
      <dgm:spPr/>
    </dgm:pt>
    <dgm:pt modelId="{4FB049DB-1902-D44E-8D18-06338536825E}" type="pres">
      <dgm:prSet presAssocID="{E08CD14F-BD87-1A4C-81A7-64B2A09222EA}" presName="imagSh" presStyleLbl="bgImgPlace1" presStyleIdx="0" presStyleCnt="3"/>
      <dgm:spPr>
        <a:blipFill rotWithShape="1">
          <a:blip xmlns:r="http://schemas.openxmlformats.org/officeDocument/2006/relationships" r:embed="rId1"/>
          <a:stretch>
            <a:fillRect/>
          </a:stretch>
        </a:blipFill>
      </dgm:spPr>
    </dgm:pt>
    <dgm:pt modelId="{7364FC2A-72E1-0440-B2B4-A3E851174F42}" type="pres">
      <dgm:prSet presAssocID="{E08CD14F-BD87-1A4C-81A7-64B2A09222EA}" presName="txNode" presStyleLbl="node1" presStyleIdx="0" presStyleCnt="3">
        <dgm:presLayoutVars>
          <dgm:bulletEnabled val="1"/>
        </dgm:presLayoutVars>
      </dgm:prSet>
      <dgm:spPr/>
    </dgm:pt>
    <dgm:pt modelId="{445ED7A9-AC3D-A841-8AD7-FBA9DDFE63A7}" type="pres">
      <dgm:prSet presAssocID="{57747860-6C74-BF48-BFB3-FA0D6C147E0D}" presName="sibTrans" presStyleLbl="sibTrans2D1" presStyleIdx="0" presStyleCnt="2"/>
      <dgm:spPr/>
    </dgm:pt>
    <dgm:pt modelId="{00E308CD-5D2F-D24F-8A95-AE85E1155811}" type="pres">
      <dgm:prSet presAssocID="{57747860-6C74-BF48-BFB3-FA0D6C147E0D}" presName="connTx" presStyleLbl="sibTrans2D1" presStyleIdx="0" presStyleCnt="2"/>
      <dgm:spPr/>
    </dgm:pt>
    <dgm:pt modelId="{87B7729D-D261-704B-A223-F4B8978B65CE}" type="pres">
      <dgm:prSet presAssocID="{D57A6AC8-3921-EC41-B6E4-0BBE6ACF352E}" presName="composite" presStyleCnt="0"/>
      <dgm:spPr/>
    </dgm:pt>
    <dgm:pt modelId="{0C8FD5C0-21A5-8642-9FA1-1B6B7EBF05BC}" type="pres">
      <dgm:prSet presAssocID="{D57A6AC8-3921-EC41-B6E4-0BBE6ACF352E}" presName="imagSh" presStyleLbl="bgImgPlace1" presStyleIdx="1" presStyleCnt="3"/>
      <dgm:spPr>
        <a:blipFill rotWithShape="1">
          <a:blip xmlns:r="http://schemas.openxmlformats.org/officeDocument/2006/relationships" r:embed="rId2"/>
          <a:stretch>
            <a:fillRect/>
          </a:stretch>
        </a:blipFill>
      </dgm:spPr>
    </dgm:pt>
    <dgm:pt modelId="{0354DE84-A4C8-2940-8055-7EA0BC031CF4}" type="pres">
      <dgm:prSet presAssocID="{D57A6AC8-3921-EC41-B6E4-0BBE6ACF352E}" presName="txNode" presStyleLbl="node1" presStyleIdx="1" presStyleCnt="3">
        <dgm:presLayoutVars>
          <dgm:bulletEnabled val="1"/>
        </dgm:presLayoutVars>
      </dgm:prSet>
      <dgm:spPr/>
    </dgm:pt>
    <dgm:pt modelId="{2F98BB6D-02DC-314B-8238-F5F57A3B065F}" type="pres">
      <dgm:prSet presAssocID="{C02EAE09-D1EA-9640-A389-488BC5B18FD4}" presName="sibTrans" presStyleLbl="sibTrans2D1" presStyleIdx="1" presStyleCnt="2"/>
      <dgm:spPr/>
    </dgm:pt>
    <dgm:pt modelId="{94631722-0EB0-3541-80A7-6A6B6858B7EA}" type="pres">
      <dgm:prSet presAssocID="{C02EAE09-D1EA-9640-A389-488BC5B18FD4}" presName="connTx" presStyleLbl="sibTrans2D1" presStyleIdx="1" presStyleCnt="2"/>
      <dgm:spPr/>
    </dgm:pt>
    <dgm:pt modelId="{2222AEF1-2ACB-1142-A72A-81AE4CF5FD07}" type="pres">
      <dgm:prSet presAssocID="{31B9881A-DC1E-8346-8BFA-C4B8078B72A3}" presName="composite" presStyleCnt="0"/>
      <dgm:spPr/>
    </dgm:pt>
    <dgm:pt modelId="{D4DD8D03-7095-F24E-A8C1-2FE2D0BC43A3}" type="pres">
      <dgm:prSet presAssocID="{31B9881A-DC1E-8346-8BFA-C4B8078B72A3}"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02B45AF0-3B82-C74A-8365-3009EB8A09D8}" type="pres">
      <dgm:prSet presAssocID="{31B9881A-DC1E-8346-8BFA-C4B8078B72A3}" presName="txNode" presStyleLbl="node1" presStyleIdx="2" presStyleCnt="3">
        <dgm:presLayoutVars>
          <dgm:bulletEnabled val="1"/>
        </dgm:presLayoutVars>
      </dgm:prSet>
      <dgm:spPr/>
    </dgm:pt>
  </dgm:ptLst>
  <dgm:cxnLst>
    <dgm:cxn modelId="{95899A00-83EF-C44A-B63A-F7FA727D70B3}" type="presOf" srcId="{D57A6AC8-3921-EC41-B6E4-0BBE6ACF352E}" destId="{0354DE84-A4C8-2940-8055-7EA0BC031CF4}" srcOrd="0" destOrd="0" presId="urn:microsoft.com/office/officeart/2005/8/layout/hProcess10"/>
    <dgm:cxn modelId="{33AEA705-A852-3043-8171-6A04F7A1B55B}" srcId="{D500580A-2407-2941-8EEF-D5833036997F}" destId="{E08CD14F-BD87-1A4C-81A7-64B2A09222EA}" srcOrd="0" destOrd="0" parTransId="{6B41D1FE-713E-1440-AD5D-C6408E753231}" sibTransId="{57747860-6C74-BF48-BFB3-FA0D6C147E0D}"/>
    <dgm:cxn modelId="{58CB7706-B292-BE46-B04E-1EE7EA418C3D}" srcId="{D500580A-2407-2941-8EEF-D5833036997F}" destId="{D57A6AC8-3921-EC41-B6E4-0BBE6ACF352E}" srcOrd="1" destOrd="0" parTransId="{C1D8BC55-E427-EA4F-9A1E-5F850D484823}" sibTransId="{C02EAE09-D1EA-9640-A389-488BC5B18FD4}"/>
    <dgm:cxn modelId="{4409FB08-7A0B-8E43-B334-F7BD99A5D1D9}" type="presOf" srcId="{E08CD14F-BD87-1A4C-81A7-64B2A09222EA}" destId="{7364FC2A-72E1-0440-B2B4-A3E851174F42}" srcOrd="0" destOrd="0" presId="urn:microsoft.com/office/officeart/2005/8/layout/hProcess10"/>
    <dgm:cxn modelId="{81C72C2B-A0E9-8E43-92E8-EE53390FC8F2}" type="presOf" srcId="{31B9881A-DC1E-8346-8BFA-C4B8078B72A3}" destId="{02B45AF0-3B82-C74A-8365-3009EB8A09D8}" srcOrd="0" destOrd="0" presId="urn:microsoft.com/office/officeart/2005/8/layout/hProcess10"/>
    <dgm:cxn modelId="{E3918C6D-3FD7-194A-B95E-899A49A0F8A7}" type="presOf" srcId="{C02EAE09-D1EA-9640-A389-488BC5B18FD4}" destId="{2F98BB6D-02DC-314B-8238-F5F57A3B065F}" srcOrd="0" destOrd="0" presId="urn:microsoft.com/office/officeart/2005/8/layout/hProcess10"/>
    <dgm:cxn modelId="{EB7C217D-F74B-7A49-84FA-EC5AF37DB549}" type="presOf" srcId="{C02EAE09-D1EA-9640-A389-488BC5B18FD4}" destId="{94631722-0EB0-3541-80A7-6A6B6858B7EA}" srcOrd="1" destOrd="0" presId="urn:microsoft.com/office/officeart/2005/8/layout/hProcess10"/>
    <dgm:cxn modelId="{A949C08C-22EB-8144-AD62-B418D6A8B82F}" type="presOf" srcId="{57747860-6C74-BF48-BFB3-FA0D6C147E0D}" destId="{445ED7A9-AC3D-A841-8AD7-FBA9DDFE63A7}" srcOrd="0" destOrd="0" presId="urn:microsoft.com/office/officeart/2005/8/layout/hProcess10"/>
    <dgm:cxn modelId="{9F92D8EC-CA4C-3A4E-8883-56B44FECB717}" type="presOf" srcId="{D500580A-2407-2941-8EEF-D5833036997F}" destId="{0A21D8D9-DEC6-404C-916B-62DA90521CCE}" srcOrd="0" destOrd="0" presId="urn:microsoft.com/office/officeart/2005/8/layout/hProcess10"/>
    <dgm:cxn modelId="{AC3FA7F6-F223-3641-A0ED-BFEFA7F1F719}" type="presOf" srcId="{57747860-6C74-BF48-BFB3-FA0D6C147E0D}" destId="{00E308CD-5D2F-D24F-8A95-AE85E1155811}" srcOrd="1" destOrd="0" presId="urn:microsoft.com/office/officeart/2005/8/layout/hProcess10"/>
    <dgm:cxn modelId="{01F67EFF-9A9F-7345-BB47-84D7DDA6ECE3}" srcId="{D500580A-2407-2941-8EEF-D5833036997F}" destId="{31B9881A-DC1E-8346-8BFA-C4B8078B72A3}" srcOrd="2" destOrd="0" parTransId="{18463AE7-6C6F-D942-B724-AC3A8BC7424C}" sibTransId="{8C9AE254-312B-8B4B-AD28-C5F7471F8B69}"/>
    <dgm:cxn modelId="{4881100C-1532-9043-A850-07D3C8C44310}" type="presParOf" srcId="{0A21D8D9-DEC6-404C-916B-62DA90521CCE}" destId="{ADF02751-F9E1-9444-8493-22BF72546936}" srcOrd="0" destOrd="0" presId="urn:microsoft.com/office/officeart/2005/8/layout/hProcess10"/>
    <dgm:cxn modelId="{DEA8901E-48F9-8844-9F13-0504BFA55B02}" type="presParOf" srcId="{ADF02751-F9E1-9444-8493-22BF72546936}" destId="{4FB049DB-1902-D44E-8D18-06338536825E}" srcOrd="0" destOrd="0" presId="urn:microsoft.com/office/officeart/2005/8/layout/hProcess10"/>
    <dgm:cxn modelId="{BC91E8E7-1716-D141-A893-6B871CD139F5}" type="presParOf" srcId="{ADF02751-F9E1-9444-8493-22BF72546936}" destId="{7364FC2A-72E1-0440-B2B4-A3E851174F42}" srcOrd="1" destOrd="0" presId="urn:microsoft.com/office/officeart/2005/8/layout/hProcess10"/>
    <dgm:cxn modelId="{DA36BB97-9585-F54D-ADD4-79556CA9461D}" type="presParOf" srcId="{0A21D8D9-DEC6-404C-916B-62DA90521CCE}" destId="{445ED7A9-AC3D-A841-8AD7-FBA9DDFE63A7}" srcOrd="1" destOrd="0" presId="urn:microsoft.com/office/officeart/2005/8/layout/hProcess10"/>
    <dgm:cxn modelId="{F2EE44A6-A2E3-AB45-9414-9D1F1C1441CD}" type="presParOf" srcId="{445ED7A9-AC3D-A841-8AD7-FBA9DDFE63A7}" destId="{00E308CD-5D2F-D24F-8A95-AE85E1155811}" srcOrd="0" destOrd="0" presId="urn:microsoft.com/office/officeart/2005/8/layout/hProcess10"/>
    <dgm:cxn modelId="{158A131D-57D0-FC41-AF06-7EFE074C4732}" type="presParOf" srcId="{0A21D8D9-DEC6-404C-916B-62DA90521CCE}" destId="{87B7729D-D261-704B-A223-F4B8978B65CE}" srcOrd="2" destOrd="0" presId="urn:microsoft.com/office/officeart/2005/8/layout/hProcess10"/>
    <dgm:cxn modelId="{5ACF850F-61EA-B944-84A1-D5FF2F0F9C38}" type="presParOf" srcId="{87B7729D-D261-704B-A223-F4B8978B65CE}" destId="{0C8FD5C0-21A5-8642-9FA1-1B6B7EBF05BC}" srcOrd="0" destOrd="0" presId="urn:microsoft.com/office/officeart/2005/8/layout/hProcess10"/>
    <dgm:cxn modelId="{C992F5C5-23C2-2F4D-B1D4-D658FC41792C}" type="presParOf" srcId="{87B7729D-D261-704B-A223-F4B8978B65CE}" destId="{0354DE84-A4C8-2940-8055-7EA0BC031CF4}" srcOrd="1" destOrd="0" presId="urn:microsoft.com/office/officeart/2005/8/layout/hProcess10"/>
    <dgm:cxn modelId="{BB5E9B94-4099-0441-83C4-BAA254EC43B3}" type="presParOf" srcId="{0A21D8D9-DEC6-404C-916B-62DA90521CCE}" destId="{2F98BB6D-02DC-314B-8238-F5F57A3B065F}" srcOrd="3" destOrd="0" presId="urn:microsoft.com/office/officeart/2005/8/layout/hProcess10"/>
    <dgm:cxn modelId="{C2B373AD-83FD-9547-B61A-C35A9C140384}" type="presParOf" srcId="{2F98BB6D-02DC-314B-8238-F5F57A3B065F}" destId="{94631722-0EB0-3541-80A7-6A6B6858B7EA}" srcOrd="0" destOrd="0" presId="urn:microsoft.com/office/officeart/2005/8/layout/hProcess10"/>
    <dgm:cxn modelId="{134F0BC3-6B19-F64F-A146-E528AE5FF3BB}" type="presParOf" srcId="{0A21D8D9-DEC6-404C-916B-62DA90521CCE}" destId="{2222AEF1-2ACB-1142-A72A-81AE4CF5FD07}" srcOrd="4" destOrd="0" presId="urn:microsoft.com/office/officeart/2005/8/layout/hProcess10"/>
    <dgm:cxn modelId="{65AB4E25-E15E-E045-BCA3-2DEB04121A08}" type="presParOf" srcId="{2222AEF1-2ACB-1142-A72A-81AE4CF5FD07}" destId="{D4DD8D03-7095-F24E-A8C1-2FE2D0BC43A3}" srcOrd="0" destOrd="0" presId="urn:microsoft.com/office/officeart/2005/8/layout/hProcess10"/>
    <dgm:cxn modelId="{60F75081-085F-B14F-A318-C5D97F0BFF15}" type="presParOf" srcId="{2222AEF1-2ACB-1142-A72A-81AE4CF5FD07}" destId="{02B45AF0-3B82-C74A-8365-3009EB8A09D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BEAA6-C407-574E-B2BD-6CBB8D914778}" type="doc">
      <dgm:prSet loTypeId="urn:microsoft.com/office/officeart/2005/8/layout/chevron1" loCatId="" qsTypeId="urn:microsoft.com/office/officeart/2005/8/quickstyle/simple4" qsCatId="simple" csTypeId="urn:microsoft.com/office/officeart/2005/8/colors/colorful1" csCatId="colorful" phldr="1"/>
      <dgm:spPr/>
    </dgm:pt>
    <dgm:pt modelId="{F2CA1F1D-2EDE-784D-AA3C-996546B08CDB}">
      <dgm:prSet phldrT="[Texte]" custT="1"/>
      <dgm:spPr/>
      <dgm:t>
        <a:bodyPr/>
        <a:lstStyle/>
        <a:p>
          <a:r>
            <a:rPr lang="fr-FR" sz="2000" dirty="0"/>
            <a:t>Provision of data </a:t>
          </a:r>
        </a:p>
      </dgm:t>
    </dgm:pt>
    <dgm:pt modelId="{1CD5CB77-3998-D84B-ADFF-56607D41401B}" type="parTrans" cxnId="{BFF4DF34-8972-D641-93AC-7EF48E6D0654}">
      <dgm:prSet/>
      <dgm:spPr/>
      <dgm:t>
        <a:bodyPr/>
        <a:lstStyle/>
        <a:p>
          <a:endParaRPr lang="fr-FR" sz="2000">
            <a:solidFill>
              <a:schemeClr val="tx1"/>
            </a:solidFill>
          </a:endParaRPr>
        </a:p>
      </dgm:t>
    </dgm:pt>
    <dgm:pt modelId="{AC5375C3-D54A-584A-A9A1-C8ADDD33C310}" type="sibTrans" cxnId="{BFF4DF34-8972-D641-93AC-7EF48E6D0654}">
      <dgm:prSet/>
      <dgm:spPr/>
      <dgm:t>
        <a:bodyPr/>
        <a:lstStyle/>
        <a:p>
          <a:endParaRPr lang="fr-FR" sz="2000">
            <a:solidFill>
              <a:schemeClr val="tx1"/>
            </a:solidFill>
          </a:endParaRPr>
        </a:p>
      </dgm:t>
    </dgm:pt>
    <dgm:pt modelId="{A456C934-DEE7-C345-B03E-EEE8A9A34AC4}">
      <dgm:prSet phldrT="[Texte]" custT="1"/>
      <dgm:spPr/>
      <dgm:t>
        <a:bodyPr/>
        <a:lstStyle/>
        <a:p>
          <a:r>
            <a:rPr lang="fr-FR" sz="2000"/>
            <a:t>Control of measurement procedures</a:t>
          </a:r>
          <a:endParaRPr lang="fr-FR" sz="2000" dirty="0"/>
        </a:p>
      </dgm:t>
    </dgm:pt>
    <dgm:pt modelId="{A22586AD-DCF6-7145-8A68-C590F2B8BB9B}" type="parTrans" cxnId="{70A56952-E7B3-CE43-ACF0-408694356234}">
      <dgm:prSet/>
      <dgm:spPr/>
      <dgm:t>
        <a:bodyPr/>
        <a:lstStyle/>
        <a:p>
          <a:endParaRPr lang="fr-FR" sz="2000">
            <a:solidFill>
              <a:schemeClr val="tx1"/>
            </a:solidFill>
          </a:endParaRPr>
        </a:p>
      </dgm:t>
    </dgm:pt>
    <dgm:pt modelId="{F12D56B8-44C1-2343-A672-13911BF34455}" type="sibTrans" cxnId="{70A56952-E7B3-CE43-ACF0-408694356234}">
      <dgm:prSet/>
      <dgm:spPr/>
      <dgm:t>
        <a:bodyPr/>
        <a:lstStyle/>
        <a:p>
          <a:endParaRPr lang="fr-FR" sz="2000">
            <a:solidFill>
              <a:schemeClr val="tx1"/>
            </a:solidFill>
          </a:endParaRPr>
        </a:p>
      </dgm:t>
    </dgm:pt>
    <dgm:pt modelId="{810136C1-9570-724D-81D3-7BAA811E8138}">
      <dgm:prSet phldrT="[Texte]" custT="1"/>
      <dgm:spPr/>
      <dgm:t>
        <a:bodyPr/>
        <a:lstStyle/>
        <a:p>
          <a:r>
            <a:rPr lang="fr-FR" sz="2000"/>
            <a:t>Curation of data</a:t>
          </a:r>
          <a:endParaRPr lang="fr-FR" sz="2000" dirty="0"/>
        </a:p>
      </dgm:t>
    </dgm:pt>
    <dgm:pt modelId="{6CCA45B4-3F75-9A46-84BA-8A87174CAE43}" type="parTrans" cxnId="{30BA6CE2-DABE-A647-9F25-F934E7CDEF2A}">
      <dgm:prSet/>
      <dgm:spPr/>
      <dgm:t>
        <a:bodyPr/>
        <a:lstStyle/>
        <a:p>
          <a:endParaRPr lang="fr-FR" sz="2000">
            <a:solidFill>
              <a:schemeClr val="tx1"/>
            </a:solidFill>
          </a:endParaRPr>
        </a:p>
      </dgm:t>
    </dgm:pt>
    <dgm:pt modelId="{F8C59FA0-9739-6842-9193-41440F8A56CF}" type="sibTrans" cxnId="{30BA6CE2-DABE-A647-9F25-F934E7CDEF2A}">
      <dgm:prSet/>
      <dgm:spPr/>
      <dgm:t>
        <a:bodyPr/>
        <a:lstStyle/>
        <a:p>
          <a:endParaRPr lang="fr-FR" sz="2000">
            <a:solidFill>
              <a:schemeClr val="tx1"/>
            </a:solidFill>
          </a:endParaRPr>
        </a:p>
      </dgm:t>
    </dgm:pt>
    <dgm:pt modelId="{AD33448C-534A-F844-B9FA-E195821CAFC5}">
      <dgm:prSet phldrT="[Texte]" custT="1"/>
      <dgm:spPr/>
      <dgm:t>
        <a:bodyPr/>
        <a:lstStyle/>
        <a:p>
          <a:r>
            <a:rPr lang="fr-FR" sz="2000" dirty="0"/>
            <a:t>Access to </a:t>
          </a:r>
          <a:r>
            <a:rPr lang="fr-FR" sz="2000" dirty="0" err="1"/>
            <a:t>users</a:t>
          </a:r>
          <a:r>
            <a:rPr lang="fr-FR" sz="2000" dirty="0"/>
            <a:t> </a:t>
          </a:r>
        </a:p>
      </dgm:t>
    </dgm:pt>
    <dgm:pt modelId="{63BD6FE2-C458-C044-BF41-CE7F3A124BCD}" type="parTrans" cxnId="{C75287DF-581A-7349-95D4-B8602D781097}">
      <dgm:prSet/>
      <dgm:spPr/>
      <dgm:t>
        <a:bodyPr/>
        <a:lstStyle/>
        <a:p>
          <a:endParaRPr lang="fr-FR" sz="2000">
            <a:solidFill>
              <a:schemeClr val="tx1"/>
            </a:solidFill>
          </a:endParaRPr>
        </a:p>
      </dgm:t>
    </dgm:pt>
    <dgm:pt modelId="{D8DBB98E-9081-F848-B585-6B6A45AB3B2E}" type="sibTrans" cxnId="{C75287DF-581A-7349-95D4-B8602D781097}">
      <dgm:prSet/>
      <dgm:spPr/>
      <dgm:t>
        <a:bodyPr/>
        <a:lstStyle/>
        <a:p>
          <a:endParaRPr lang="fr-FR" sz="2000">
            <a:solidFill>
              <a:schemeClr val="tx1"/>
            </a:solidFill>
          </a:endParaRPr>
        </a:p>
      </dgm:t>
    </dgm:pt>
    <dgm:pt modelId="{8BFFC102-EDE9-324E-82BC-0D0D7FC0E202}" type="pres">
      <dgm:prSet presAssocID="{D1BBEAA6-C407-574E-B2BD-6CBB8D914778}" presName="Name0" presStyleCnt="0">
        <dgm:presLayoutVars>
          <dgm:dir/>
          <dgm:animLvl val="lvl"/>
          <dgm:resizeHandles val="exact"/>
        </dgm:presLayoutVars>
      </dgm:prSet>
      <dgm:spPr/>
    </dgm:pt>
    <dgm:pt modelId="{E3DF534C-A692-4345-B8A7-7525020469CC}" type="pres">
      <dgm:prSet presAssocID="{F2CA1F1D-2EDE-784D-AA3C-996546B08CDB}" presName="parTxOnly" presStyleLbl="node1" presStyleIdx="0" presStyleCnt="4">
        <dgm:presLayoutVars>
          <dgm:chMax val="0"/>
          <dgm:chPref val="0"/>
          <dgm:bulletEnabled val="1"/>
        </dgm:presLayoutVars>
      </dgm:prSet>
      <dgm:spPr/>
    </dgm:pt>
    <dgm:pt modelId="{F3F7EF15-CC2E-FF4B-AD3F-808484C99A1A}" type="pres">
      <dgm:prSet presAssocID="{AC5375C3-D54A-584A-A9A1-C8ADDD33C310}" presName="parTxOnlySpace" presStyleCnt="0"/>
      <dgm:spPr/>
    </dgm:pt>
    <dgm:pt modelId="{501218C6-AE2C-6E4E-A615-774A94AD1CD1}" type="pres">
      <dgm:prSet presAssocID="{A456C934-DEE7-C345-B03E-EEE8A9A34AC4}" presName="parTxOnly" presStyleLbl="node1" presStyleIdx="1" presStyleCnt="4">
        <dgm:presLayoutVars>
          <dgm:chMax val="0"/>
          <dgm:chPref val="0"/>
          <dgm:bulletEnabled val="1"/>
        </dgm:presLayoutVars>
      </dgm:prSet>
      <dgm:spPr/>
    </dgm:pt>
    <dgm:pt modelId="{EDC97BE0-DFD0-8E40-95B7-582C48D1CA7B}" type="pres">
      <dgm:prSet presAssocID="{F12D56B8-44C1-2343-A672-13911BF34455}" presName="parTxOnlySpace" presStyleCnt="0"/>
      <dgm:spPr/>
    </dgm:pt>
    <dgm:pt modelId="{D354944D-C0A3-CA41-8272-19D4A3C174CE}" type="pres">
      <dgm:prSet presAssocID="{810136C1-9570-724D-81D3-7BAA811E8138}" presName="parTxOnly" presStyleLbl="node1" presStyleIdx="2" presStyleCnt="4">
        <dgm:presLayoutVars>
          <dgm:chMax val="0"/>
          <dgm:chPref val="0"/>
          <dgm:bulletEnabled val="1"/>
        </dgm:presLayoutVars>
      </dgm:prSet>
      <dgm:spPr/>
    </dgm:pt>
    <dgm:pt modelId="{3E17F745-A7E9-ED41-9A5E-9AF0A383291D}" type="pres">
      <dgm:prSet presAssocID="{F8C59FA0-9739-6842-9193-41440F8A56CF}" presName="parTxOnlySpace" presStyleCnt="0"/>
      <dgm:spPr/>
    </dgm:pt>
    <dgm:pt modelId="{E960F5C7-F4F1-DB45-8B5F-5D1A6CC99C37}" type="pres">
      <dgm:prSet presAssocID="{AD33448C-534A-F844-B9FA-E195821CAFC5}" presName="parTxOnly" presStyleLbl="node1" presStyleIdx="3" presStyleCnt="4" custLinFactNeighborX="18328">
        <dgm:presLayoutVars>
          <dgm:chMax val="0"/>
          <dgm:chPref val="0"/>
          <dgm:bulletEnabled val="1"/>
        </dgm:presLayoutVars>
      </dgm:prSet>
      <dgm:spPr/>
    </dgm:pt>
  </dgm:ptLst>
  <dgm:cxnLst>
    <dgm:cxn modelId="{4B5DB621-F3E1-F54B-AC20-1F2954B87E06}" type="presOf" srcId="{D1BBEAA6-C407-574E-B2BD-6CBB8D914778}" destId="{8BFFC102-EDE9-324E-82BC-0D0D7FC0E202}" srcOrd="0" destOrd="0" presId="urn:microsoft.com/office/officeart/2005/8/layout/chevron1"/>
    <dgm:cxn modelId="{BFF4DF34-8972-D641-93AC-7EF48E6D0654}" srcId="{D1BBEAA6-C407-574E-B2BD-6CBB8D914778}" destId="{F2CA1F1D-2EDE-784D-AA3C-996546B08CDB}" srcOrd="0" destOrd="0" parTransId="{1CD5CB77-3998-D84B-ADFF-56607D41401B}" sibTransId="{AC5375C3-D54A-584A-A9A1-C8ADDD33C310}"/>
    <dgm:cxn modelId="{99D1613F-6688-394D-AB2F-4F98F2FC509D}" type="presOf" srcId="{F2CA1F1D-2EDE-784D-AA3C-996546B08CDB}" destId="{E3DF534C-A692-4345-B8A7-7525020469CC}" srcOrd="0" destOrd="0" presId="urn:microsoft.com/office/officeart/2005/8/layout/chevron1"/>
    <dgm:cxn modelId="{70A56952-E7B3-CE43-ACF0-408694356234}" srcId="{D1BBEAA6-C407-574E-B2BD-6CBB8D914778}" destId="{A456C934-DEE7-C345-B03E-EEE8A9A34AC4}" srcOrd="1" destOrd="0" parTransId="{A22586AD-DCF6-7145-8A68-C590F2B8BB9B}" sibTransId="{F12D56B8-44C1-2343-A672-13911BF34455}"/>
    <dgm:cxn modelId="{EF794D93-433A-744F-B19A-75FAF0F182F1}" type="presOf" srcId="{A456C934-DEE7-C345-B03E-EEE8A9A34AC4}" destId="{501218C6-AE2C-6E4E-A615-774A94AD1CD1}" srcOrd="0" destOrd="0" presId="urn:microsoft.com/office/officeart/2005/8/layout/chevron1"/>
    <dgm:cxn modelId="{4CC2B2AE-0DE9-ED48-9E1A-C9C59689E51A}" type="presOf" srcId="{810136C1-9570-724D-81D3-7BAA811E8138}" destId="{D354944D-C0A3-CA41-8272-19D4A3C174CE}" srcOrd="0" destOrd="0" presId="urn:microsoft.com/office/officeart/2005/8/layout/chevron1"/>
    <dgm:cxn modelId="{81522AD6-FF0E-5642-9C94-98F21190C2B9}" type="presOf" srcId="{AD33448C-534A-F844-B9FA-E195821CAFC5}" destId="{E960F5C7-F4F1-DB45-8B5F-5D1A6CC99C37}" srcOrd="0" destOrd="0" presId="urn:microsoft.com/office/officeart/2005/8/layout/chevron1"/>
    <dgm:cxn modelId="{C75287DF-581A-7349-95D4-B8602D781097}" srcId="{D1BBEAA6-C407-574E-B2BD-6CBB8D914778}" destId="{AD33448C-534A-F844-B9FA-E195821CAFC5}" srcOrd="3" destOrd="0" parTransId="{63BD6FE2-C458-C044-BF41-CE7F3A124BCD}" sibTransId="{D8DBB98E-9081-F848-B585-6B6A45AB3B2E}"/>
    <dgm:cxn modelId="{30BA6CE2-DABE-A647-9F25-F934E7CDEF2A}" srcId="{D1BBEAA6-C407-574E-B2BD-6CBB8D914778}" destId="{810136C1-9570-724D-81D3-7BAA811E8138}" srcOrd="2" destOrd="0" parTransId="{6CCA45B4-3F75-9A46-84BA-8A87174CAE43}" sibTransId="{F8C59FA0-9739-6842-9193-41440F8A56CF}"/>
    <dgm:cxn modelId="{AABAADB5-7E0D-5B47-9A51-B3D525317543}" type="presParOf" srcId="{8BFFC102-EDE9-324E-82BC-0D0D7FC0E202}" destId="{E3DF534C-A692-4345-B8A7-7525020469CC}" srcOrd="0" destOrd="0" presId="urn:microsoft.com/office/officeart/2005/8/layout/chevron1"/>
    <dgm:cxn modelId="{2B928F7B-5834-EF40-8212-5E111E0B07DA}" type="presParOf" srcId="{8BFFC102-EDE9-324E-82BC-0D0D7FC0E202}" destId="{F3F7EF15-CC2E-FF4B-AD3F-808484C99A1A}" srcOrd="1" destOrd="0" presId="urn:microsoft.com/office/officeart/2005/8/layout/chevron1"/>
    <dgm:cxn modelId="{3005E1BE-D729-074D-9821-54C96F615D85}" type="presParOf" srcId="{8BFFC102-EDE9-324E-82BC-0D0D7FC0E202}" destId="{501218C6-AE2C-6E4E-A615-774A94AD1CD1}" srcOrd="2" destOrd="0" presId="urn:microsoft.com/office/officeart/2005/8/layout/chevron1"/>
    <dgm:cxn modelId="{7D27585B-7A85-B44D-A688-18EE55C048AB}" type="presParOf" srcId="{8BFFC102-EDE9-324E-82BC-0D0D7FC0E202}" destId="{EDC97BE0-DFD0-8E40-95B7-582C48D1CA7B}" srcOrd="3" destOrd="0" presId="urn:microsoft.com/office/officeart/2005/8/layout/chevron1"/>
    <dgm:cxn modelId="{6FFFFC6D-6F3C-B848-AB9F-AB56DE656F3B}" type="presParOf" srcId="{8BFFC102-EDE9-324E-82BC-0D0D7FC0E202}" destId="{D354944D-C0A3-CA41-8272-19D4A3C174CE}" srcOrd="4" destOrd="0" presId="urn:microsoft.com/office/officeart/2005/8/layout/chevron1"/>
    <dgm:cxn modelId="{D3CEFF46-6FD5-B145-9EB9-DEAEE53B13E4}" type="presParOf" srcId="{8BFFC102-EDE9-324E-82BC-0D0D7FC0E202}" destId="{3E17F745-A7E9-ED41-9A5E-9AF0A383291D}" srcOrd="5" destOrd="0" presId="urn:microsoft.com/office/officeart/2005/8/layout/chevron1"/>
    <dgm:cxn modelId="{A41231B2-5CED-1B43-825E-ECCBA9701DE9}" type="presParOf" srcId="{8BFFC102-EDE9-324E-82BC-0D0D7FC0E202}" destId="{E960F5C7-F4F1-DB45-8B5F-5D1A6CC99C3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BEAA6-C407-574E-B2BD-6CBB8D914778}" type="doc">
      <dgm:prSet loTypeId="urn:microsoft.com/office/officeart/2005/8/layout/chevron1" loCatId="" qsTypeId="urn:microsoft.com/office/officeart/2005/8/quickstyle/simple4" qsCatId="simple" csTypeId="urn:microsoft.com/office/officeart/2005/8/colors/colorful1" csCatId="colorful" phldr="1"/>
      <dgm:spPr/>
    </dgm:pt>
    <dgm:pt modelId="{F2CA1F1D-2EDE-784D-AA3C-996546B08CDB}">
      <dgm:prSet phldrT="[Texte]" custT="1"/>
      <dgm:spPr/>
      <dgm:t>
        <a:bodyPr/>
        <a:lstStyle/>
        <a:p>
          <a:r>
            <a:rPr lang="fr-FR" sz="2000" dirty="0"/>
            <a:t>Provision of data </a:t>
          </a:r>
        </a:p>
      </dgm:t>
    </dgm:pt>
    <dgm:pt modelId="{1CD5CB77-3998-D84B-ADFF-56607D41401B}" type="parTrans" cxnId="{BFF4DF34-8972-D641-93AC-7EF48E6D0654}">
      <dgm:prSet/>
      <dgm:spPr/>
      <dgm:t>
        <a:bodyPr/>
        <a:lstStyle/>
        <a:p>
          <a:endParaRPr lang="fr-FR" sz="2000">
            <a:solidFill>
              <a:schemeClr val="tx1"/>
            </a:solidFill>
          </a:endParaRPr>
        </a:p>
      </dgm:t>
    </dgm:pt>
    <dgm:pt modelId="{AC5375C3-D54A-584A-A9A1-C8ADDD33C310}" type="sibTrans" cxnId="{BFF4DF34-8972-D641-93AC-7EF48E6D0654}">
      <dgm:prSet/>
      <dgm:spPr/>
      <dgm:t>
        <a:bodyPr/>
        <a:lstStyle/>
        <a:p>
          <a:endParaRPr lang="fr-FR" sz="2000">
            <a:solidFill>
              <a:schemeClr val="tx1"/>
            </a:solidFill>
          </a:endParaRPr>
        </a:p>
      </dgm:t>
    </dgm:pt>
    <dgm:pt modelId="{A456C934-DEE7-C345-B03E-EEE8A9A34AC4}">
      <dgm:prSet phldrT="[Texte]" custT="1"/>
      <dgm:spPr/>
      <dgm:t>
        <a:bodyPr/>
        <a:lstStyle/>
        <a:p>
          <a:r>
            <a:rPr lang="fr-FR" sz="2000"/>
            <a:t>Control of measurement procedures</a:t>
          </a:r>
          <a:endParaRPr lang="fr-FR" sz="2000" dirty="0"/>
        </a:p>
      </dgm:t>
    </dgm:pt>
    <dgm:pt modelId="{A22586AD-DCF6-7145-8A68-C590F2B8BB9B}" type="parTrans" cxnId="{70A56952-E7B3-CE43-ACF0-408694356234}">
      <dgm:prSet/>
      <dgm:spPr/>
      <dgm:t>
        <a:bodyPr/>
        <a:lstStyle/>
        <a:p>
          <a:endParaRPr lang="fr-FR" sz="2000">
            <a:solidFill>
              <a:schemeClr val="tx1"/>
            </a:solidFill>
          </a:endParaRPr>
        </a:p>
      </dgm:t>
    </dgm:pt>
    <dgm:pt modelId="{F12D56B8-44C1-2343-A672-13911BF34455}" type="sibTrans" cxnId="{70A56952-E7B3-CE43-ACF0-408694356234}">
      <dgm:prSet/>
      <dgm:spPr/>
      <dgm:t>
        <a:bodyPr/>
        <a:lstStyle/>
        <a:p>
          <a:endParaRPr lang="fr-FR" sz="2000">
            <a:solidFill>
              <a:schemeClr val="tx1"/>
            </a:solidFill>
          </a:endParaRPr>
        </a:p>
      </dgm:t>
    </dgm:pt>
    <dgm:pt modelId="{810136C1-9570-724D-81D3-7BAA811E8138}">
      <dgm:prSet phldrT="[Texte]" custT="1"/>
      <dgm:spPr/>
      <dgm:t>
        <a:bodyPr/>
        <a:lstStyle/>
        <a:p>
          <a:r>
            <a:rPr lang="fr-FR" sz="2000" dirty="0"/>
            <a:t>Data Management </a:t>
          </a:r>
        </a:p>
      </dgm:t>
    </dgm:pt>
    <dgm:pt modelId="{6CCA45B4-3F75-9A46-84BA-8A87174CAE43}" type="parTrans" cxnId="{30BA6CE2-DABE-A647-9F25-F934E7CDEF2A}">
      <dgm:prSet/>
      <dgm:spPr/>
      <dgm:t>
        <a:bodyPr/>
        <a:lstStyle/>
        <a:p>
          <a:endParaRPr lang="fr-FR" sz="2000">
            <a:solidFill>
              <a:schemeClr val="tx1"/>
            </a:solidFill>
          </a:endParaRPr>
        </a:p>
      </dgm:t>
    </dgm:pt>
    <dgm:pt modelId="{F8C59FA0-9739-6842-9193-41440F8A56CF}" type="sibTrans" cxnId="{30BA6CE2-DABE-A647-9F25-F934E7CDEF2A}">
      <dgm:prSet/>
      <dgm:spPr/>
      <dgm:t>
        <a:bodyPr/>
        <a:lstStyle/>
        <a:p>
          <a:endParaRPr lang="fr-FR" sz="2000">
            <a:solidFill>
              <a:schemeClr val="tx1"/>
            </a:solidFill>
          </a:endParaRPr>
        </a:p>
      </dgm:t>
    </dgm:pt>
    <dgm:pt modelId="{AD33448C-534A-F844-B9FA-E195821CAFC5}">
      <dgm:prSet phldrT="[Texte]" custT="1"/>
      <dgm:spPr/>
      <dgm:t>
        <a:bodyPr/>
        <a:lstStyle/>
        <a:p>
          <a:r>
            <a:rPr lang="fr-FR" sz="2000" dirty="0"/>
            <a:t>Access to </a:t>
          </a:r>
          <a:r>
            <a:rPr lang="fr-FR" sz="2000" dirty="0" err="1"/>
            <a:t>users</a:t>
          </a:r>
          <a:r>
            <a:rPr lang="fr-FR" sz="2000"/>
            <a:t> </a:t>
          </a:r>
          <a:endParaRPr lang="fr-FR" sz="2000" dirty="0"/>
        </a:p>
      </dgm:t>
    </dgm:pt>
    <dgm:pt modelId="{63BD6FE2-C458-C044-BF41-CE7F3A124BCD}" type="parTrans" cxnId="{C75287DF-581A-7349-95D4-B8602D781097}">
      <dgm:prSet/>
      <dgm:spPr/>
      <dgm:t>
        <a:bodyPr/>
        <a:lstStyle/>
        <a:p>
          <a:endParaRPr lang="fr-FR" sz="2000">
            <a:solidFill>
              <a:schemeClr val="tx1"/>
            </a:solidFill>
          </a:endParaRPr>
        </a:p>
      </dgm:t>
    </dgm:pt>
    <dgm:pt modelId="{D8DBB98E-9081-F848-B585-6B6A45AB3B2E}" type="sibTrans" cxnId="{C75287DF-581A-7349-95D4-B8602D781097}">
      <dgm:prSet/>
      <dgm:spPr/>
      <dgm:t>
        <a:bodyPr/>
        <a:lstStyle/>
        <a:p>
          <a:endParaRPr lang="fr-FR" sz="2000">
            <a:solidFill>
              <a:schemeClr val="tx1"/>
            </a:solidFill>
          </a:endParaRPr>
        </a:p>
      </dgm:t>
    </dgm:pt>
    <dgm:pt modelId="{8BFFC102-EDE9-324E-82BC-0D0D7FC0E202}" type="pres">
      <dgm:prSet presAssocID="{D1BBEAA6-C407-574E-B2BD-6CBB8D914778}" presName="Name0" presStyleCnt="0">
        <dgm:presLayoutVars>
          <dgm:dir/>
          <dgm:animLvl val="lvl"/>
          <dgm:resizeHandles val="exact"/>
        </dgm:presLayoutVars>
      </dgm:prSet>
      <dgm:spPr/>
    </dgm:pt>
    <dgm:pt modelId="{E3DF534C-A692-4345-B8A7-7525020469CC}" type="pres">
      <dgm:prSet presAssocID="{F2CA1F1D-2EDE-784D-AA3C-996546B08CDB}" presName="parTxOnly" presStyleLbl="node1" presStyleIdx="0" presStyleCnt="4">
        <dgm:presLayoutVars>
          <dgm:chMax val="0"/>
          <dgm:chPref val="0"/>
          <dgm:bulletEnabled val="1"/>
        </dgm:presLayoutVars>
      </dgm:prSet>
      <dgm:spPr/>
    </dgm:pt>
    <dgm:pt modelId="{F3F7EF15-CC2E-FF4B-AD3F-808484C99A1A}" type="pres">
      <dgm:prSet presAssocID="{AC5375C3-D54A-584A-A9A1-C8ADDD33C310}" presName="parTxOnlySpace" presStyleCnt="0"/>
      <dgm:spPr/>
    </dgm:pt>
    <dgm:pt modelId="{501218C6-AE2C-6E4E-A615-774A94AD1CD1}" type="pres">
      <dgm:prSet presAssocID="{A456C934-DEE7-C345-B03E-EEE8A9A34AC4}" presName="parTxOnly" presStyleLbl="node1" presStyleIdx="1" presStyleCnt="4">
        <dgm:presLayoutVars>
          <dgm:chMax val="0"/>
          <dgm:chPref val="0"/>
          <dgm:bulletEnabled val="1"/>
        </dgm:presLayoutVars>
      </dgm:prSet>
      <dgm:spPr/>
    </dgm:pt>
    <dgm:pt modelId="{EDC97BE0-DFD0-8E40-95B7-582C48D1CA7B}" type="pres">
      <dgm:prSet presAssocID="{F12D56B8-44C1-2343-A672-13911BF34455}" presName="parTxOnlySpace" presStyleCnt="0"/>
      <dgm:spPr/>
    </dgm:pt>
    <dgm:pt modelId="{D354944D-C0A3-CA41-8272-19D4A3C174CE}" type="pres">
      <dgm:prSet presAssocID="{810136C1-9570-724D-81D3-7BAA811E8138}" presName="parTxOnly" presStyleLbl="node1" presStyleIdx="2" presStyleCnt="4">
        <dgm:presLayoutVars>
          <dgm:chMax val="0"/>
          <dgm:chPref val="0"/>
          <dgm:bulletEnabled val="1"/>
        </dgm:presLayoutVars>
      </dgm:prSet>
      <dgm:spPr/>
    </dgm:pt>
    <dgm:pt modelId="{3E17F745-A7E9-ED41-9A5E-9AF0A383291D}" type="pres">
      <dgm:prSet presAssocID="{F8C59FA0-9739-6842-9193-41440F8A56CF}" presName="parTxOnlySpace" presStyleCnt="0"/>
      <dgm:spPr/>
    </dgm:pt>
    <dgm:pt modelId="{E960F5C7-F4F1-DB45-8B5F-5D1A6CC99C37}" type="pres">
      <dgm:prSet presAssocID="{AD33448C-534A-F844-B9FA-E195821CAFC5}" presName="parTxOnly" presStyleLbl="node1" presStyleIdx="3" presStyleCnt="4" custLinFactNeighborX="18328">
        <dgm:presLayoutVars>
          <dgm:chMax val="0"/>
          <dgm:chPref val="0"/>
          <dgm:bulletEnabled val="1"/>
        </dgm:presLayoutVars>
      </dgm:prSet>
      <dgm:spPr/>
    </dgm:pt>
  </dgm:ptLst>
  <dgm:cxnLst>
    <dgm:cxn modelId="{4B5DB621-F3E1-F54B-AC20-1F2954B87E06}" type="presOf" srcId="{D1BBEAA6-C407-574E-B2BD-6CBB8D914778}" destId="{8BFFC102-EDE9-324E-82BC-0D0D7FC0E202}" srcOrd="0" destOrd="0" presId="urn:microsoft.com/office/officeart/2005/8/layout/chevron1"/>
    <dgm:cxn modelId="{BFF4DF34-8972-D641-93AC-7EF48E6D0654}" srcId="{D1BBEAA6-C407-574E-B2BD-6CBB8D914778}" destId="{F2CA1F1D-2EDE-784D-AA3C-996546B08CDB}" srcOrd="0" destOrd="0" parTransId="{1CD5CB77-3998-D84B-ADFF-56607D41401B}" sibTransId="{AC5375C3-D54A-584A-A9A1-C8ADDD33C310}"/>
    <dgm:cxn modelId="{99D1613F-6688-394D-AB2F-4F98F2FC509D}" type="presOf" srcId="{F2CA1F1D-2EDE-784D-AA3C-996546B08CDB}" destId="{E3DF534C-A692-4345-B8A7-7525020469CC}" srcOrd="0" destOrd="0" presId="urn:microsoft.com/office/officeart/2005/8/layout/chevron1"/>
    <dgm:cxn modelId="{70A56952-E7B3-CE43-ACF0-408694356234}" srcId="{D1BBEAA6-C407-574E-B2BD-6CBB8D914778}" destId="{A456C934-DEE7-C345-B03E-EEE8A9A34AC4}" srcOrd="1" destOrd="0" parTransId="{A22586AD-DCF6-7145-8A68-C590F2B8BB9B}" sibTransId="{F12D56B8-44C1-2343-A672-13911BF34455}"/>
    <dgm:cxn modelId="{EF794D93-433A-744F-B19A-75FAF0F182F1}" type="presOf" srcId="{A456C934-DEE7-C345-B03E-EEE8A9A34AC4}" destId="{501218C6-AE2C-6E4E-A615-774A94AD1CD1}" srcOrd="0" destOrd="0" presId="urn:microsoft.com/office/officeart/2005/8/layout/chevron1"/>
    <dgm:cxn modelId="{4CC2B2AE-0DE9-ED48-9E1A-C9C59689E51A}" type="presOf" srcId="{810136C1-9570-724D-81D3-7BAA811E8138}" destId="{D354944D-C0A3-CA41-8272-19D4A3C174CE}" srcOrd="0" destOrd="0" presId="urn:microsoft.com/office/officeart/2005/8/layout/chevron1"/>
    <dgm:cxn modelId="{81522AD6-FF0E-5642-9C94-98F21190C2B9}" type="presOf" srcId="{AD33448C-534A-F844-B9FA-E195821CAFC5}" destId="{E960F5C7-F4F1-DB45-8B5F-5D1A6CC99C37}" srcOrd="0" destOrd="0" presId="urn:microsoft.com/office/officeart/2005/8/layout/chevron1"/>
    <dgm:cxn modelId="{C75287DF-581A-7349-95D4-B8602D781097}" srcId="{D1BBEAA6-C407-574E-B2BD-6CBB8D914778}" destId="{AD33448C-534A-F844-B9FA-E195821CAFC5}" srcOrd="3" destOrd="0" parTransId="{63BD6FE2-C458-C044-BF41-CE7F3A124BCD}" sibTransId="{D8DBB98E-9081-F848-B585-6B6A45AB3B2E}"/>
    <dgm:cxn modelId="{30BA6CE2-DABE-A647-9F25-F934E7CDEF2A}" srcId="{D1BBEAA6-C407-574E-B2BD-6CBB8D914778}" destId="{810136C1-9570-724D-81D3-7BAA811E8138}" srcOrd="2" destOrd="0" parTransId="{6CCA45B4-3F75-9A46-84BA-8A87174CAE43}" sibTransId="{F8C59FA0-9739-6842-9193-41440F8A56CF}"/>
    <dgm:cxn modelId="{AABAADB5-7E0D-5B47-9A51-B3D525317543}" type="presParOf" srcId="{8BFFC102-EDE9-324E-82BC-0D0D7FC0E202}" destId="{E3DF534C-A692-4345-B8A7-7525020469CC}" srcOrd="0" destOrd="0" presId="urn:microsoft.com/office/officeart/2005/8/layout/chevron1"/>
    <dgm:cxn modelId="{2B928F7B-5834-EF40-8212-5E111E0B07DA}" type="presParOf" srcId="{8BFFC102-EDE9-324E-82BC-0D0D7FC0E202}" destId="{F3F7EF15-CC2E-FF4B-AD3F-808484C99A1A}" srcOrd="1" destOrd="0" presId="urn:microsoft.com/office/officeart/2005/8/layout/chevron1"/>
    <dgm:cxn modelId="{3005E1BE-D729-074D-9821-54C96F615D85}" type="presParOf" srcId="{8BFFC102-EDE9-324E-82BC-0D0D7FC0E202}" destId="{501218C6-AE2C-6E4E-A615-774A94AD1CD1}" srcOrd="2" destOrd="0" presId="urn:microsoft.com/office/officeart/2005/8/layout/chevron1"/>
    <dgm:cxn modelId="{7D27585B-7A85-B44D-A688-18EE55C048AB}" type="presParOf" srcId="{8BFFC102-EDE9-324E-82BC-0D0D7FC0E202}" destId="{EDC97BE0-DFD0-8E40-95B7-582C48D1CA7B}" srcOrd="3" destOrd="0" presId="urn:microsoft.com/office/officeart/2005/8/layout/chevron1"/>
    <dgm:cxn modelId="{6FFFFC6D-6F3C-B848-AB9F-AB56DE656F3B}" type="presParOf" srcId="{8BFFC102-EDE9-324E-82BC-0D0D7FC0E202}" destId="{D354944D-C0A3-CA41-8272-19D4A3C174CE}" srcOrd="4" destOrd="0" presId="urn:microsoft.com/office/officeart/2005/8/layout/chevron1"/>
    <dgm:cxn modelId="{D3CEFF46-6FD5-B145-9EB9-DEAEE53B13E4}" type="presParOf" srcId="{8BFFC102-EDE9-324E-82BC-0D0D7FC0E202}" destId="{3E17F745-A7E9-ED41-9A5E-9AF0A383291D}" srcOrd="5" destOrd="0" presId="urn:microsoft.com/office/officeart/2005/8/layout/chevron1"/>
    <dgm:cxn modelId="{A41231B2-5CED-1B43-825E-ECCBA9701DE9}" type="presParOf" srcId="{8BFFC102-EDE9-324E-82BC-0D0D7FC0E202}" destId="{E960F5C7-F4F1-DB45-8B5F-5D1A6CC99C3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BBEAA6-C407-574E-B2BD-6CBB8D914778}" type="doc">
      <dgm:prSet loTypeId="urn:microsoft.com/office/officeart/2005/8/layout/chevron1" loCatId="" qsTypeId="urn:microsoft.com/office/officeart/2005/8/quickstyle/simple4" qsCatId="simple" csTypeId="urn:microsoft.com/office/officeart/2005/8/colors/colorful1" csCatId="colorful" phldr="1"/>
      <dgm:spPr/>
    </dgm:pt>
    <dgm:pt modelId="{F2CA1F1D-2EDE-784D-AA3C-996546B08CDB}">
      <dgm:prSet phldrT="[Texte]" custT="1"/>
      <dgm:spPr/>
      <dgm:t>
        <a:bodyPr/>
        <a:lstStyle/>
        <a:p>
          <a:r>
            <a:rPr lang="fr-FR" sz="2000" dirty="0"/>
            <a:t>Provision of data </a:t>
          </a:r>
        </a:p>
      </dgm:t>
    </dgm:pt>
    <dgm:pt modelId="{1CD5CB77-3998-D84B-ADFF-56607D41401B}" type="parTrans" cxnId="{BFF4DF34-8972-D641-93AC-7EF48E6D0654}">
      <dgm:prSet/>
      <dgm:spPr/>
      <dgm:t>
        <a:bodyPr/>
        <a:lstStyle/>
        <a:p>
          <a:endParaRPr lang="fr-FR" sz="2000">
            <a:solidFill>
              <a:schemeClr val="tx1"/>
            </a:solidFill>
          </a:endParaRPr>
        </a:p>
      </dgm:t>
    </dgm:pt>
    <dgm:pt modelId="{AC5375C3-D54A-584A-A9A1-C8ADDD33C310}" type="sibTrans" cxnId="{BFF4DF34-8972-D641-93AC-7EF48E6D0654}">
      <dgm:prSet/>
      <dgm:spPr/>
      <dgm:t>
        <a:bodyPr/>
        <a:lstStyle/>
        <a:p>
          <a:endParaRPr lang="fr-FR" sz="2000">
            <a:solidFill>
              <a:schemeClr val="tx1"/>
            </a:solidFill>
          </a:endParaRPr>
        </a:p>
      </dgm:t>
    </dgm:pt>
    <dgm:pt modelId="{A456C934-DEE7-C345-B03E-EEE8A9A34AC4}">
      <dgm:prSet phldrT="[Texte]" custT="1"/>
      <dgm:spPr/>
      <dgm:t>
        <a:bodyPr/>
        <a:lstStyle/>
        <a:p>
          <a:r>
            <a:rPr lang="fr-FR" sz="2000"/>
            <a:t>Control of measurement procedures</a:t>
          </a:r>
          <a:endParaRPr lang="fr-FR" sz="2000" dirty="0"/>
        </a:p>
      </dgm:t>
    </dgm:pt>
    <dgm:pt modelId="{A22586AD-DCF6-7145-8A68-C590F2B8BB9B}" type="parTrans" cxnId="{70A56952-E7B3-CE43-ACF0-408694356234}">
      <dgm:prSet/>
      <dgm:spPr/>
      <dgm:t>
        <a:bodyPr/>
        <a:lstStyle/>
        <a:p>
          <a:endParaRPr lang="fr-FR" sz="2000">
            <a:solidFill>
              <a:schemeClr val="tx1"/>
            </a:solidFill>
          </a:endParaRPr>
        </a:p>
      </dgm:t>
    </dgm:pt>
    <dgm:pt modelId="{F12D56B8-44C1-2343-A672-13911BF34455}" type="sibTrans" cxnId="{70A56952-E7B3-CE43-ACF0-408694356234}">
      <dgm:prSet/>
      <dgm:spPr/>
      <dgm:t>
        <a:bodyPr/>
        <a:lstStyle/>
        <a:p>
          <a:endParaRPr lang="fr-FR" sz="2000">
            <a:solidFill>
              <a:schemeClr val="tx1"/>
            </a:solidFill>
          </a:endParaRPr>
        </a:p>
      </dgm:t>
    </dgm:pt>
    <dgm:pt modelId="{810136C1-9570-724D-81D3-7BAA811E8138}">
      <dgm:prSet phldrT="[Texte]" custT="1"/>
      <dgm:spPr/>
      <dgm:t>
        <a:bodyPr/>
        <a:lstStyle/>
        <a:p>
          <a:r>
            <a:rPr lang="fr-FR" sz="2000" dirty="0"/>
            <a:t>Data Management </a:t>
          </a:r>
        </a:p>
      </dgm:t>
    </dgm:pt>
    <dgm:pt modelId="{6CCA45B4-3F75-9A46-84BA-8A87174CAE43}" type="parTrans" cxnId="{30BA6CE2-DABE-A647-9F25-F934E7CDEF2A}">
      <dgm:prSet/>
      <dgm:spPr/>
      <dgm:t>
        <a:bodyPr/>
        <a:lstStyle/>
        <a:p>
          <a:endParaRPr lang="fr-FR" sz="2000">
            <a:solidFill>
              <a:schemeClr val="tx1"/>
            </a:solidFill>
          </a:endParaRPr>
        </a:p>
      </dgm:t>
    </dgm:pt>
    <dgm:pt modelId="{F8C59FA0-9739-6842-9193-41440F8A56CF}" type="sibTrans" cxnId="{30BA6CE2-DABE-A647-9F25-F934E7CDEF2A}">
      <dgm:prSet/>
      <dgm:spPr/>
      <dgm:t>
        <a:bodyPr/>
        <a:lstStyle/>
        <a:p>
          <a:endParaRPr lang="fr-FR" sz="2000">
            <a:solidFill>
              <a:schemeClr val="tx1"/>
            </a:solidFill>
          </a:endParaRPr>
        </a:p>
      </dgm:t>
    </dgm:pt>
    <dgm:pt modelId="{AD33448C-534A-F844-B9FA-E195821CAFC5}">
      <dgm:prSet phldrT="[Texte]" custT="1"/>
      <dgm:spPr/>
      <dgm:t>
        <a:bodyPr/>
        <a:lstStyle/>
        <a:p>
          <a:r>
            <a:rPr lang="fr-FR" sz="2000" dirty="0"/>
            <a:t>Access to </a:t>
          </a:r>
          <a:r>
            <a:rPr lang="fr-FR" sz="2000" dirty="0" err="1"/>
            <a:t>users</a:t>
          </a:r>
          <a:r>
            <a:rPr lang="fr-FR" sz="2000"/>
            <a:t> </a:t>
          </a:r>
          <a:endParaRPr lang="fr-FR" sz="2000" dirty="0"/>
        </a:p>
      </dgm:t>
    </dgm:pt>
    <dgm:pt modelId="{63BD6FE2-C458-C044-BF41-CE7F3A124BCD}" type="parTrans" cxnId="{C75287DF-581A-7349-95D4-B8602D781097}">
      <dgm:prSet/>
      <dgm:spPr/>
      <dgm:t>
        <a:bodyPr/>
        <a:lstStyle/>
        <a:p>
          <a:endParaRPr lang="fr-FR" sz="2000">
            <a:solidFill>
              <a:schemeClr val="tx1"/>
            </a:solidFill>
          </a:endParaRPr>
        </a:p>
      </dgm:t>
    </dgm:pt>
    <dgm:pt modelId="{D8DBB98E-9081-F848-B585-6B6A45AB3B2E}" type="sibTrans" cxnId="{C75287DF-581A-7349-95D4-B8602D781097}">
      <dgm:prSet/>
      <dgm:spPr/>
      <dgm:t>
        <a:bodyPr/>
        <a:lstStyle/>
        <a:p>
          <a:endParaRPr lang="fr-FR" sz="2000">
            <a:solidFill>
              <a:schemeClr val="tx1"/>
            </a:solidFill>
          </a:endParaRPr>
        </a:p>
      </dgm:t>
    </dgm:pt>
    <dgm:pt modelId="{8BFFC102-EDE9-324E-82BC-0D0D7FC0E202}" type="pres">
      <dgm:prSet presAssocID="{D1BBEAA6-C407-574E-B2BD-6CBB8D914778}" presName="Name0" presStyleCnt="0">
        <dgm:presLayoutVars>
          <dgm:dir/>
          <dgm:animLvl val="lvl"/>
          <dgm:resizeHandles val="exact"/>
        </dgm:presLayoutVars>
      </dgm:prSet>
      <dgm:spPr/>
    </dgm:pt>
    <dgm:pt modelId="{E3DF534C-A692-4345-B8A7-7525020469CC}" type="pres">
      <dgm:prSet presAssocID="{F2CA1F1D-2EDE-784D-AA3C-996546B08CDB}" presName="parTxOnly" presStyleLbl="node1" presStyleIdx="0" presStyleCnt="4">
        <dgm:presLayoutVars>
          <dgm:chMax val="0"/>
          <dgm:chPref val="0"/>
          <dgm:bulletEnabled val="1"/>
        </dgm:presLayoutVars>
      </dgm:prSet>
      <dgm:spPr/>
    </dgm:pt>
    <dgm:pt modelId="{F3F7EF15-CC2E-FF4B-AD3F-808484C99A1A}" type="pres">
      <dgm:prSet presAssocID="{AC5375C3-D54A-584A-A9A1-C8ADDD33C310}" presName="parTxOnlySpace" presStyleCnt="0"/>
      <dgm:spPr/>
    </dgm:pt>
    <dgm:pt modelId="{501218C6-AE2C-6E4E-A615-774A94AD1CD1}" type="pres">
      <dgm:prSet presAssocID="{A456C934-DEE7-C345-B03E-EEE8A9A34AC4}" presName="parTxOnly" presStyleLbl="node1" presStyleIdx="1" presStyleCnt="4">
        <dgm:presLayoutVars>
          <dgm:chMax val="0"/>
          <dgm:chPref val="0"/>
          <dgm:bulletEnabled val="1"/>
        </dgm:presLayoutVars>
      </dgm:prSet>
      <dgm:spPr/>
    </dgm:pt>
    <dgm:pt modelId="{EDC97BE0-DFD0-8E40-95B7-582C48D1CA7B}" type="pres">
      <dgm:prSet presAssocID="{F12D56B8-44C1-2343-A672-13911BF34455}" presName="parTxOnlySpace" presStyleCnt="0"/>
      <dgm:spPr/>
    </dgm:pt>
    <dgm:pt modelId="{D354944D-C0A3-CA41-8272-19D4A3C174CE}" type="pres">
      <dgm:prSet presAssocID="{810136C1-9570-724D-81D3-7BAA811E8138}" presName="parTxOnly" presStyleLbl="node1" presStyleIdx="2" presStyleCnt="4">
        <dgm:presLayoutVars>
          <dgm:chMax val="0"/>
          <dgm:chPref val="0"/>
          <dgm:bulletEnabled val="1"/>
        </dgm:presLayoutVars>
      </dgm:prSet>
      <dgm:spPr/>
    </dgm:pt>
    <dgm:pt modelId="{3E17F745-A7E9-ED41-9A5E-9AF0A383291D}" type="pres">
      <dgm:prSet presAssocID="{F8C59FA0-9739-6842-9193-41440F8A56CF}" presName="parTxOnlySpace" presStyleCnt="0"/>
      <dgm:spPr/>
    </dgm:pt>
    <dgm:pt modelId="{E960F5C7-F4F1-DB45-8B5F-5D1A6CC99C37}" type="pres">
      <dgm:prSet presAssocID="{AD33448C-534A-F844-B9FA-E195821CAFC5}" presName="parTxOnly" presStyleLbl="node1" presStyleIdx="3" presStyleCnt="4" custLinFactNeighborX="18328">
        <dgm:presLayoutVars>
          <dgm:chMax val="0"/>
          <dgm:chPref val="0"/>
          <dgm:bulletEnabled val="1"/>
        </dgm:presLayoutVars>
      </dgm:prSet>
      <dgm:spPr/>
    </dgm:pt>
  </dgm:ptLst>
  <dgm:cxnLst>
    <dgm:cxn modelId="{4B5DB621-F3E1-F54B-AC20-1F2954B87E06}" type="presOf" srcId="{D1BBEAA6-C407-574E-B2BD-6CBB8D914778}" destId="{8BFFC102-EDE9-324E-82BC-0D0D7FC0E202}" srcOrd="0" destOrd="0" presId="urn:microsoft.com/office/officeart/2005/8/layout/chevron1"/>
    <dgm:cxn modelId="{BFF4DF34-8972-D641-93AC-7EF48E6D0654}" srcId="{D1BBEAA6-C407-574E-B2BD-6CBB8D914778}" destId="{F2CA1F1D-2EDE-784D-AA3C-996546B08CDB}" srcOrd="0" destOrd="0" parTransId="{1CD5CB77-3998-D84B-ADFF-56607D41401B}" sibTransId="{AC5375C3-D54A-584A-A9A1-C8ADDD33C310}"/>
    <dgm:cxn modelId="{99D1613F-6688-394D-AB2F-4F98F2FC509D}" type="presOf" srcId="{F2CA1F1D-2EDE-784D-AA3C-996546B08CDB}" destId="{E3DF534C-A692-4345-B8A7-7525020469CC}" srcOrd="0" destOrd="0" presId="urn:microsoft.com/office/officeart/2005/8/layout/chevron1"/>
    <dgm:cxn modelId="{70A56952-E7B3-CE43-ACF0-408694356234}" srcId="{D1BBEAA6-C407-574E-B2BD-6CBB8D914778}" destId="{A456C934-DEE7-C345-B03E-EEE8A9A34AC4}" srcOrd="1" destOrd="0" parTransId="{A22586AD-DCF6-7145-8A68-C590F2B8BB9B}" sibTransId="{F12D56B8-44C1-2343-A672-13911BF34455}"/>
    <dgm:cxn modelId="{EF794D93-433A-744F-B19A-75FAF0F182F1}" type="presOf" srcId="{A456C934-DEE7-C345-B03E-EEE8A9A34AC4}" destId="{501218C6-AE2C-6E4E-A615-774A94AD1CD1}" srcOrd="0" destOrd="0" presId="urn:microsoft.com/office/officeart/2005/8/layout/chevron1"/>
    <dgm:cxn modelId="{4CC2B2AE-0DE9-ED48-9E1A-C9C59689E51A}" type="presOf" srcId="{810136C1-9570-724D-81D3-7BAA811E8138}" destId="{D354944D-C0A3-CA41-8272-19D4A3C174CE}" srcOrd="0" destOrd="0" presId="urn:microsoft.com/office/officeart/2005/8/layout/chevron1"/>
    <dgm:cxn modelId="{81522AD6-FF0E-5642-9C94-98F21190C2B9}" type="presOf" srcId="{AD33448C-534A-F844-B9FA-E195821CAFC5}" destId="{E960F5C7-F4F1-DB45-8B5F-5D1A6CC99C37}" srcOrd="0" destOrd="0" presId="urn:microsoft.com/office/officeart/2005/8/layout/chevron1"/>
    <dgm:cxn modelId="{C75287DF-581A-7349-95D4-B8602D781097}" srcId="{D1BBEAA6-C407-574E-B2BD-6CBB8D914778}" destId="{AD33448C-534A-F844-B9FA-E195821CAFC5}" srcOrd="3" destOrd="0" parTransId="{63BD6FE2-C458-C044-BF41-CE7F3A124BCD}" sibTransId="{D8DBB98E-9081-F848-B585-6B6A45AB3B2E}"/>
    <dgm:cxn modelId="{30BA6CE2-DABE-A647-9F25-F934E7CDEF2A}" srcId="{D1BBEAA6-C407-574E-B2BD-6CBB8D914778}" destId="{810136C1-9570-724D-81D3-7BAA811E8138}" srcOrd="2" destOrd="0" parTransId="{6CCA45B4-3F75-9A46-84BA-8A87174CAE43}" sibTransId="{F8C59FA0-9739-6842-9193-41440F8A56CF}"/>
    <dgm:cxn modelId="{AABAADB5-7E0D-5B47-9A51-B3D525317543}" type="presParOf" srcId="{8BFFC102-EDE9-324E-82BC-0D0D7FC0E202}" destId="{E3DF534C-A692-4345-B8A7-7525020469CC}" srcOrd="0" destOrd="0" presId="urn:microsoft.com/office/officeart/2005/8/layout/chevron1"/>
    <dgm:cxn modelId="{2B928F7B-5834-EF40-8212-5E111E0B07DA}" type="presParOf" srcId="{8BFFC102-EDE9-324E-82BC-0D0D7FC0E202}" destId="{F3F7EF15-CC2E-FF4B-AD3F-808484C99A1A}" srcOrd="1" destOrd="0" presId="urn:microsoft.com/office/officeart/2005/8/layout/chevron1"/>
    <dgm:cxn modelId="{3005E1BE-D729-074D-9821-54C96F615D85}" type="presParOf" srcId="{8BFFC102-EDE9-324E-82BC-0D0D7FC0E202}" destId="{501218C6-AE2C-6E4E-A615-774A94AD1CD1}" srcOrd="2" destOrd="0" presId="urn:microsoft.com/office/officeart/2005/8/layout/chevron1"/>
    <dgm:cxn modelId="{7D27585B-7A85-B44D-A688-18EE55C048AB}" type="presParOf" srcId="{8BFFC102-EDE9-324E-82BC-0D0D7FC0E202}" destId="{EDC97BE0-DFD0-8E40-95B7-582C48D1CA7B}" srcOrd="3" destOrd="0" presId="urn:microsoft.com/office/officeart/2005/8/layout/chevron1"/>
    <dgm:cxn modelId="{6FFFFC6D-6F3C-B848-AB9F-AB56DE656F3B}" type="presParOf" srcId="{8BFFC102-EDE9-324E-82BC-0D0D7FC0E202}" destId="{D354944D-C0A3-CA41-8272-19D4A3C174CE}" srcOrd="4" destOrd="0" presId="urn:microsoft.com/office/officeart/2005/8/layout/chevron1"/>
    <dgm:cxn modelId="{D3CEFF46-6FD5-B145-9EB9-DEAEE53B13E4}" type="presParOf" srcId="{8BFFC102-EDE9-324E-82BC-0D0D7FC0E202}" destId="{3E17F745-A7E9-ED41-9A5E-9AF0A383291D}" srcOrd="5" destOrd="0" presId="urn:microsoft.com/office/officeart/2005/8/layout/chevron1"/>
    <dgm:cxn modelId="{A41231B2-5CED-1B43-825E-ECCBA9701DE9}" type="presParOf" srcId="{8BFFC102-EDE9-324E-82BC-0D0D7FC0E202}" destId="{E960F5C7-F4F1-DB45-8B5F-5D1A6CC99C3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049DB-1902-D44E-8D18-06338536825E}">
      <dsp:nvSpPr>
        <dsp:cNvPr id="0" name=""/>
        <dsp:cNvSpPr/>
      </dsp:nvSpPr>
      <dsp:spPr>
        <a:xfrm>
          <a:off x="3509" y="837423"/>
          <a:ext cx="1653520" cy="1653520"/>
        </a:xfrm>
        <a:prstGeom prst="roundRect">
          <a:avLst>
            <a:gd name="adj" fmla="val 10000"/>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7364FC2A-72E1-0440-B2B4-A3E851174F42}">
      <dsp:nvSpPr>
        <dsp:cNvPr id="0" name=""/>
        <dsp:cNvSpPr/>
      </dsp:nvSpPr>
      <dsp:spPr>
        <a:xfrm>
          <a:off x="272687" y="1829535"/>
          <a:ext cx="1653520" cy="16535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National </a:t>
          </a:r>
          <a:r>
            <a:rPr lang="fr-FR" sz="3000" kern="1200" dirty="0" err="1"/>
            <a:t>Facilities</a:t>
          </a:r>
          <a:r>
            <a:rPr lang="fr-FR" sz="3000" kern="1200" dirty="0"/>
            <a:t> </a:t>
          </a:r>
        </a:p>
      </dsp:txBody>
      <dsp:txXfrm>
        <a:off x="321117" y="1877965"/>
        <a:ext cx="1556660" cy="1556660"/>
      </dsp:txXfrm>
    </dsp:sp>
    <dsp:sp modelId="{445ED7A9-AC3D-A841-8AD7-FBA9DDFE63A7}">
      <dsp:nvSpPr>
        <dsp:cNvPr id="0" name=""/>
        <dsp:cNvSpPr/>
      </dsp:nvSpPr>
      <dsp:spPr>
        <a:xfrm>
          <a:off x="1975534" y="1465524"/>
          <a:ext cx="318504" cy="3973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a:off x="1975534" y="1544987"/>
        <a:ext cx="222953" cy="238391"/>
      </dsp:txXfrm>
    </dsp:sp>
    <dsp:sp modelId="{0C8FD5C0-21A5-8642-9FA1-1B6B7EBF05BC}">
      <dsp:nvSpPr>
        <dsp:cNvPr id="0" name=""/>
        <dsp:cNvSpPr/>
      </dsp:nvSpPr>
      <dsp:spPr>
        <a:xfrm>
          <a:off x="2567043" y="837423"/>
          <a:ext cx="1653520" cy="1653520"/>
        </a:xfrm>
        <a:prstGeom prst="roundRect">
          <a:avLst>
            <a:gd name="adj" fmla="val 10000"/>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0354DE84-A4C8-2940-8055-7EA0BC031CF4}">
      <dsp:nvSpPr>
        <dsp:cNvPr id="0" name=""/>
        <dsp:cNvSpPr/>
      </dsp:nvSpPr>
      <dsp:spPr>
        <a:xfrm>
          <a:off x="2836220" y="1829535"/>
          <a:ext cx="1653520" cy="16535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err="1"/>
            <a:t>Topical</a:t>
          </a:r>
          <a:r>
            <a:rPr lang="fr-FR" sz="3000" kern="1200" dirty="0"/>
            <a:t> Centres</a:t>
          </a:r>
        </a:p>
      </dsp:txBody>
      <dsp:txXfrm>
        <a:off x="2884650" y="1877965"/>
        <a:ext cx="1556660" cy="1556660"/>
      </dsp:txXfrm>
    </dsp:sp>
    <dsp:sp modelId="{2F98BB6D-02DC-314B-8238-F5F57A3B065F}">
      <dsp:nvSpPr>
        <dsp:cNvPr id="0" name=""/>
        <dsp:cNvSpPr/>
      </dsp:nvSpPr>
      <dsp:spPr>
        <a:xfrm>
          <a:off x="4539067" y="1465524"/>
          <a:ext cx="318504" cy="3973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a:off x="4539067" y="1544987"/>
        <a:ext cx="222953" cy="238391"/>
      </dsp:txXfrm>
    </dsp:sp>
    <dsp:sp modelId="{D4DD8D03-7095-F24E-A8C1-2FE2D0BC43A3}">
      <dsp:nvSpPr>
        <dsp:cNvPr id="0" name=""/>
        <dsp:cNvSpPr/>
      </dsp:nvSpPr>
      <dsp:spPr>
        <a:xfrm>
          <a:off x="5130576" y="837423"/>
          <a:ext cx="1653520" cy="16535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a:noFill/>
        </a:ln>
        <a:effectLst/>
      </dsp:spPr>
      <dsp:style>
        <a:lnRef idx="0">
          <a:scrgbClr r="0" g="0" b="0"/>
        </a:lnRef>
        <a:fillRef idx="1">
          <a:scrgbClr r="0" g="0" b="0"/>
        </a:fillRef>
        <a:effectRef idx="2">
          <a:scrgbClr r="0" g="0" b="0"/>
        </a:effectRef>
        <a:fontRef idx="minor"/>
      </dsp:style>
    </dsp:sp>
    <dsp:sp modelId="{02B45AF0-3B82-C74A-8365-3009EB8A09D8}">
      <dsp:nvSpPr>
        <dsp:cNvPr id="0" name=""/>
        <dsp:cNvSpPr/>
      </dsp:nvSpPr>
      <dsp:spPr>
        <a:xfrm>
          <a:off x="5399753" y="1829535"/>
          <a:ext cx="1653520" cy="16535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Data Centre</a:t>
          </a:r>
        </a:p>
      </dsp:txBody>
      <dsp:txXfrm>
        <a:off x="5448183" y="1877965"/>
        <a:ext cx="1556660" cy="1556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F534C-A692-4345-B8A7-7525020469CC}">
      <dsp:nvSpPr>
        <dsp:cNvPr id="0" name=""/>
        <dsp:cNvSpPr/>
      </dsp:nvSpPr>
      <dsp:spPr>
        <a:xfrm>
          <a:off x="4681" y="1035807"/>
          <a:ext cx="2725353" cy="109014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Provision of data </a:t>
          </a:r>
        </a:p>
      </dsp:txBody>
      <dsp:txXfrm>
        <a:off x="549752" y="1035807"/>
        <a:ext cx="1635212" cy="1090141"/>
      </dsp:txXfrm>
    </dsp:sp>
    <dsp:sp modelId="{501218C6-AE2C-6E4E-A615-774A94AD1CD1}">
      <dsp:nvSpPr>
        <dsp:cNvPr id="0" name=""/>
        <dsp:cNvSpPr/>
      </dsp:nvSpPr>
      <dsp:spPr>
        <a:xfrm>
          <a:off x="2457499" y="1035807"/>
          <a:ext cx="2725353" cy="109014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a:t>Control of measurement procedures</a:t>
          </a:r>
          <a:endParaRPr lang="fr-FR" sz="2000" kern="1200" dirty="0"/>
        </a:p>
      </dsp:txBody>
      <dsp:txXfrm>
        <a:off x="3002570" y="1035807"/>
        <a:ext cx="1635212" cy="1090141"/>
      </dsp:txXfrm>
    </dsp:sp>
    <dsp:sp modelId="{D354944D-C0A3-CA41-8272-19D4A3C174CE}">
      <dsp:nvSpPr>
        <dsp:cNvPr id="0" name=""/>
        <dsp:cNvSpPr/>
      </dsp:nvSpPr>
      <dsp:spPr>
        <a:xfrm>
          <a:off x="4910317" y="1035807"/>
          <a:ext cx="2725353" cy="109014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a:t>Curation of data</a:t>
          </a:r>
          <a:endParaRPr lang="fr-FR" sz="2000" kern="1200" dirty="0"/>
        </a:p>
      </dsp:txBody>
      <dsp:txXfrm>
        <a:off x="5455388" y="1035807"/>
        <a:ext cx="1635212" cy="1090141"/>
      </dsp:txXfrm>
    </dsp:sp>
    <dsp:sp modelId="{E960F5C7-F4F1-DB45-8B5F-5D1A6CC99C37}">
      <dsp:nvSpPr>
        <dsp:cNvPr id="0" name=""/>
        <dsp:cNvSpPr/>
      </dsp:nvSpPr>
      <dsp:spPr>
        <a:xfrm>
          <a:off x="7367816" y="1035807"/>
          <a:ext cx="2725353" cy="109014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Access to </a:t>
          </a:r>
          <a:r>
            <a:rPr lang="fr-FR" sz="2000" kern="1200" dirty="0" err="1"/>
            <a:t>users</a:t>
          </a:r>
          <a:r>
            <a:rPr lang="fr-FR" sz="2000" kern="1200" dirty="0"/>
            <a:t> </a:t>
          </a:r>
        </a:p>
      </dsp:txBody>
      <dsp:txXfrm>
        <a:off x="7912887" y="1035807"/>
        <a:ext cx="1635212" cy="1090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F534C-A692-4345-B8A7-7525020469CC}">
      <dsp:nvSpPr>
        <dsp:cNvPr id="0" name=""/>
        <dsp:cNvSpPr/>
      </dsp:nvSpPr>
      <dsp:spPr>
        <a:xfrm>
          <a:off x="4681" y="1035807"/>
          <a:ext cx="2725353" cy="109014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Provision of data </a:t>
          </a:r>
        </a:p>
      </dsp:txBody>
      <dsp:txXfrm>
        <a:off x="549752" y="1035807"/>
        <a:ext cx="1635212" cy="1090141"/>
      </dsp:txXfrm>
    </dsp:sp>
    <dsp:sp modelId="{501218C6-AE2C-6E4E-A615-774A94AD1CD1}">
      <dsp:nvSpPr>
        <dsp:cNvPr id="0" name=""/>
        <dsp:cNvSpPr/>
      </dsp:nvSpPr>
      <dsp:spPr>
        <a:xfrm>
          <a:off x="2457499" y="1035807"/>
          <a:ext cx="2725353" cy="109014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a:t>Control of measurement procedures</a:t>
          </a:r>
          <a:endParaRPr lang="fr-FR" sz="2000" kern="1200" dirty="0"/>
        </a:p>
      </dsp:txBody>
      <dsp:txXfrm>
        <a:off x="3002570" y="1035807"/>
        <a:ext cx="1635212" cy="1090141"/>
      </dsp:txXfrm>
    </dsp:sp>
    <dsp:sp modelId="{D354944D-C0A3-CA41-8272-19D4A3C174CE}">
      <dsp:nvSpPr>
        <dsp:cNvPr id="0" name=""/>
        <dsp:cNvSpPr/>
      </dsp:nvSpPr>
      <dsp:spPr>
        <a:xfrm>
          <a:off x="4910317" y="1035807"/>
          <a:ext cx="2725353" cy="109014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Data Management </a:t>
          </a:r>
        </a:p>
      </dsp:txBody>
      <dsp:txXfrm>
        <a:off x="5455388" y="1035807"/>
        <a:ext cx="1635212" cy="1090141"/>
      </dsp:txXfrm>
    </dsp:sp>
    <dsp:sp modelId="{E960F5C7-F4F1-DB45-8B5F-5D1A6CC99C37}">
      <dsp:nvSpPr>
        <dsp:cNvPr id="0" name=""/>
        <dsp:cNvSpPr/>
      </dsp:nvSpPr>
      <dsp:spPr>
        <a:xfrm>
          <a:off x="7367816" y="1035807"/>
          <a:ext cx="2725353" cy="109014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Access to </a:t>
          </a:r>
          <a:r>
            <a:rPr lang="fr-FR" sz="2000" kern="1200" dirty="0" err="1"/>
            <a:t>users</a:t>
          </a:r>
          <a:r>
            <a:rPr lang="fr-FR" sz="2000" kern="1200"/>
            <a:t> </a:t>
          </a:r>
          <a:endParaRPr lang="fr-FR" sz="2000" kern="1200" dirty="0"/>
        </a:p>
      </dsp:txBody>
      <dsp:txXfrm>
        <a:off x="7912887" y="1035807"/>
        <a:ext cx="1635212" cy="1090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F534C-A692-4345-B8A7-7525020469CC}">
      <dsp:nvSpPr>
        <dsp:cNvPr id="0" name=""/>
        <dsp:cNvSpPr/>
      </dsp:nvSpPr>
      <dsp:spPr>
        <a:xfrm>
          <a:off x="4681" y="1035807"/>
          <a:ext cx="2725353" cy="109014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Provision of data </a:t>
          </a:r>
        </a:p>
      </dsp:txBody>
      <dsp:txXfrm>
        <a:off x="549752" y="1035807"/>
        <a:ext cx="1635212" cy="1090141"/>
      </dsp:txXfrm>
    </dsp:sp>
    <dsp:sp modelId="{501218C6-AE2C-6E4E-A615-774A94AD1CD1}">
      <dsp:nvSpPr>
        <dsp:cNvPr id="0" name=""/>
        <dsp:cNvSpPr/>
      </dsp:nvSpPr>
      <dsp:spPr>
        <a:xfrm>
          <a:off x="2457499" y="1035807"/>
          <a:ext cx="2725353" cy="109014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a:t>Control of measurement procedures</a:t>
          </a:r>
          <a:endParaRPr lang="fr-FR" sz="2000" kern="1200" dirty="0"/>
        </a:p>
      </dsp:txBody>
      <dsp:txXfrm>
        <a:off x="3002570" y="1035807"/>
        <a:ext cx="1635212" cy="1090141"/>
      </dsp:txXfrm>
    </dsp:sp>
    <dsp:sp modelId="{D354944D-C0A3-CA41-8272-19D4A3C174CE}">
      <dsp:nvSpPr>
        <dsp:cNvPr id="0" name=""/>
        <dsp:cNvSpPr/>
      </dsp:nvSpPr>
      <dsp:spPr>
        <a:xfrm>
          <a:off x="4910317" y="1035807"/>
          <a:ext cx="2725353" cy="109014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Data Management </a:t>
          </a:r>
        </a:p>
      </dsp:txBody>
      <dsp:txXfrm>
        <a:off x="5455388" y="1035807"/>
        <a:ext cx="1635212" cy="1090141"/>
      </dsp:txXfrm>
    </dsp:sp>
    <dsp:sp modelId="{E960F5C7-F4F1-DB45-8B5F-5D1A6CC99C37}">
      <dsp:nvSpPr>
        <dsp:cNvPr id="0" name=""/>
        <dsp:cNvSpPr/>
      </dsp:nvSpPr>
      <dsp:spPr>
        <a:xfrm>
          <a:off x="7367816" y="1035807"/>
          <a:ext cx="2725353" cy="109014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kern="1200" dirty="0"/>
            <a:t>Access to </a:t>
          </a:r>
          <a:r>
            <a:rPr lang="fr-FR" sz="2000" kern="1200" dirty="0" err="1"/>
            <a:t>users</a:t>
          </a:r>
          <a:r>
            <a:rPr lang="fr-FR" sz="2000" kern="1200"/>
            <a:t> </a:t>
          </a:r>
          <a:endParaRPr lang="fr-FR" sz="2000" kern="1200" dirty="0"/>
        </a:p>
      </dsp:txBody>
      <dsp:txXfrm>
        <a:off x="7912887" y="1035807"/>
        <a:ext cx="1635212" cy="1090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CDE0A9-AF75-4FBE-8057-AFAE6067C358}" type="datetimeFigureOut">
              <a:rPr lang="en-GB" smtClean="0"/>
              <a:t>07/05/2021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F249-77E5-45C5-87A4-AA728B7B2C8E}" type="slidenum">
              <a:rPr lang="en-GB" smtClean="0"/>
              <a:t>‹N°›</a:t>
            </a:fld>
            <a:endParaRPr lang="en-GB"/>
          </a:p>
        </p:txBody>
      </p:sp>
    </p:spTree>
    <p:extLst>
      <p:ext uri="{BB962C8B-B14F-4D97-AF65-F5344CB8AC3E}">
        <p14:creationId xmlns:p14="http://schemas.microsoft.com/office/powerpoint/2010/main" val="158367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87D3C-39EE-4C1A-93FB-9B54BCC47250}"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0BCC6-FAAC-40FD-921B-CE6648BC339F}" type="slidenum">
              <a:rPr lang="en-GB" smtClean="0"/>
              <a:t>‹N°›</a:t>
            </a:fld>
            <a:endParaRPr lang="en-GB"/>
          </a:p>
        </p:txBody>
      </p:sp>
    </p:spTree>
    <p:extLst>
      <p:ext uri="{BB962C8B-B14F-4D97-AF65-F5344CB8AC3E}">
        <p14:creationId xmlns:p14="http://schemas.microsoft.com/office/powerpoint/2010/main" val="321296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0BCC6-FAAC-40FD-921B-CE6648BC339F}" type="slidenum">
              <a:rPr lang="en-GB" smtClean="0"/>
              <a:t>1</a:t>
            </a:fld>
            <a:endParaRPr lang="en-GB"/>
          </a:p>
        </p:txBody>
      </p:sp>
    </p:spTree>
    <p:extLst>
      <p:ext uri="{BB962C8B-B14F-4D97-AF65-F5344CB8AC3E}">
        <p14:creationId xmlns:p14="http://schemas.microsoft.com/office/powerpoint/2010/main" val="413294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1FB0BCC6-FAAC-40FD-921B-CE6648BC339F}" type="slidenum">
              <a:rPr lang="en-GB" smtClean="0"/>
              <a:t>12</a:t>
            </a:fld>
            <a:endParaRPr lang="en-GB"/>
          </a:p>
        </p:txBody>
      </p:sp>
    </p:spTree>
    <p:extLst>
      <p:ext uri="{BB962C8B-B14F-4D97-AF65-F5344CB8AC3E}">
        <p14:creationId xmlns:p14="http://schemas.microsoft.com/office/powerpoint/2010/main" val="113893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13</a:t>
            </a:fld>
            <a:endParaRPr lang="en-GB"/>
          </a:p>
        </p:txBody>
      </p:sp>
    </p:spTree>
    <p:extLst>
      <p:ext uri="{BB962C8B-B14F-4D97-AF65-F5344CB8AC3E}">
        <p14:creationId xmlns:p14="http://schemas.microsoft.com/office/powerpoint/2010/main" val="335760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added point with funding of actual infrastructure and argument for maintenance of instruments/operation.</a:t>
            </a:r>
          </a:p>
        </p:txBody>
      </p:sp>
      <p:sp>
        <p:nvSpPr>
          <p:cNvPr id="4" name="Slide Number Placeholder 3"/>
          <p:cNvSpPr>
            <a:spLocks noGrp="1"/>
          </p:cNvSpPr>
          <p:nvPr>
            <p:ph type="sldNum" sz="quarter" idx="5"/>
          </p:nvPr>
        </p:nvSpPr>
        <p:spPr/>
        <p:txBody>
          <a:bodyPr/>
          <a:lstStyle/>
          <a:p>
            <a:fld id="{0C7C0972-042F-4F88-B691-22CBE7ABF6B2}" type="slidenum">
              <a:rPr lang="en-GB" smtClean="0"/>
              <a:t>14</a:t>
            </a:fld>
            <a:endParaRPr lang="en-GB"/>
          </a:p>
        </p:txBody>
      </p:sp>
    </p:spTree>
    <p:extLst>
      <p:ext uri="{BB962C8B-B14F-4D97-AF65-F5344CB8AC3E}">
        <p14:creationId xmlns:p14="http://schemas.microsoft.com/office/powerpoint/2010/main" val="310195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15</a:t>
            </a:fld>
            <a:endParaRPr lang="en-GB"/>
          </a:p>
        </p:txBody>
      </p:sp>
    </p:spTree>
    <p:extLst>
      <p:ext uri="{BB962C8B-B14F-4D97-AF65-F5344CB8AC3E}">
        <p14:creationId xmlns:p14="http://schemas.microsoft.com/office/powerpoint/2010/main" val="358256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have another organigram, as all units are doing the same, but for very different types of data. I propose to choose another figure, showing DC structure and rather explain this? See next slide. I do have several more simplified versions, so I included mor </a:t>
            </a:r>
            <a:r>
              <a:rPr lang="en-GB" dirty="0" err="1"/>
              <a:t>ethan</a:t>
            </a:r>
            <a:r>
              <a:rPr lang="en-GB" dirty="0"/>
              <a:t> one, you can  choose. </a:t>
            </a:r>
          </a:p>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2</a:t>
            </a:fld>
            <a:endParaRPr lang="en-GB"/>
          </a:p>
        </p:txBody>
      </p:sp>
    </p:spTree>
    <p:extLst>
      <p:ext uri="{BB962C8B-B14F-4D97-AF65-F5344CB8AC3E}">
        <p14:creationId xmlns:p14="http://schemas.microsoft.com/office/powerpoint/2010/main" val="105408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have another organigram, as all units are doing the same, but for very different types of data. I propose to choose another figure, showing DC structure and rather explain this? See next slide. I do have several more simplified versions, so I included mor </a:t>
            </a:r>
            <a:r>
              <a:rPr lang="en-GB" dirty="0" err="1"/>
              <a:t>ethan</a:t>
            </a:r>
            <a:r>
              <a:rPr lang="en-GB" dirty="0"/>
              <a:t> one, you can  choose. </a:t>
            </a:r>
          </a:p>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3</a:t>
            </a:fld>
            <a:endParaRPr lang="en-GB"/>
          </a:p>
        </p:txBody>
      </p:sp>
    </p:spTree>
    <p:extLst>
      <p:ext uri="{BB962C8B-B14F-4D97-AF65-F5344CB8AC3E}">
        <p14:creationId xmlns:p14="http://schemas.microsoft.com/office/powerpoint/2010/main" val="79942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have another organigram, as all units are doing the same, but for very different types of data. I propose to choose another figure, showing DC structure and rather explain this? See next slide. I do have several more simplified versions, so I included mor </a:t>
            </a:r>
            <a:r>
              <a:rPr lang="en-GB" dirty="0" err="1"/>
              <a:t>ethan</a:t>
            </a:r>
            <a:r>
              <a:rPr lang="en-GB" dirty="0"/>
              <a:t> one, you can  choose. </a:t>
            </a:r>
          </a:p>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6</a:t>
            </a:fld>
            <a:endParaRPr lang="en-GB"/>
          </a:p>
        </p:txBody>
      </p:sp>
    </p:spTree>
    <p:extLst>
      <p:ext uri="{BB962C8B-B14F-4D97-AF65-F5344CB8AC3E}">
        <p14:creationId xmlns:p14="http://schemas.microsoft.com/office/powerpoint/2010/main" val="150323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have another organigram, as all units are doing the same, but for very different types of data. I propose to choose another figure, showing DC structure and rather explain this? See next slide. I do have several more simplified versions, so I included mor </a:t>
            </a:r>
            <a:r>
              <a:rPr lang="en-GB" dirty="0" err="1"/>
              <a:t>ethan</a:t>
            </a:r>
            <a:r>
              <a:rPr lang="en-GB" dirty="0"/>
              <a:t> one, you can  choose. </a:t>
            </a:r>
          </a:p>
          <a:p>
            <a:endParaRPr lang="en-GB" dirty="0"/>
          </a:p>
        </p:txBody>
      </p:sp>
      <p:sp>
        <p:nvSpPr>
          <p:cNvPr id="4" name="Slide Number Placeholder 3"/>
          <p:cNvSpPr>
            <a:spLocks noGrp="1"/>
          </p:cNvSpPr>
          <p:nvPr>
            <p:ph type="sldNum" sz="quarter" idx="5"/>
          </p:nvPr>
        </p:nvSpPr>
        <p:spPr/>
        <p:txBody>
          <a:bodyPr/>
          <a:lstStyle/>
          <a:p>
            <a:fld id="{0C7C0972-042F-4F88-B691-22CBE7ABF6B2}" type="slidenum">
              <a:rPr lang="en-GB" smtClean="0"/>
              <a:t>7</a:t>
            </a:fld>
            <a:endParaRPr lang="en-GB"/>
          </a:p>
        </p:txBody>
      </p:sp>
    </p:spTree>
    <p:extLst>
      <p:ext uri="{BB962C8B-B14F-4D97-AF65-F5344CB8AC3E}">
        <p14:creationId xmlns:p14="http://schemas.microsoft.com/office/powerpoint/2010/main" val="35671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solidFill>
                  <a:schemeClr val="tx2"/>
                </a:solidFill>
              </a:rPr>
              <a:t>This is a complex slide.</a:t>
            </a:r>
          </a:p>
          <a:p>
            <a:endParaRPr lang="en-US" sz="1200" b="1" noProof="0" dirty="0">
              <a:solidFill>
                <a:schemeClr val="tx2"/>
              </a:solidFill>
            </a:endParaRPr>
          </a:p>
          <a:p>
            <a:r>
              <a:rPr lang="en-US" sz="1200" b="1" noProof="0" dirty="0">
                <a:solidFill>
                  <a:schemeClr val="tx2"/>
                </a:solidFill>
              </a:rPr>
              <a:t>ACTRIS controls the entire data value chain = What does this mean? Can’t be true…</a:t>
            </a:r>
          </a:p>
          <a:p>
            <a:r>
              <a:rPr lang="en-US" sz="1200" b="1" noProof="0" dirty="0">
                <a:solidFill>
                  <a:schemeClr val="tx2"/>
                </a:solidFill>
              </a:rPr>
              <a:t> </a:t>
            </a:r>
          </a:p>
          <a:p>
            <a:r>
              <a:rPr lang="en-US" sz="1200" b="1" noProof="0" dirty="0">
                <a:solidFill>
                  <a:schemeClr val="tx2"/>
                </a:solidFill>
              </a:rPr>
              <a:t>As ACTRIS is not funding ANY measurements at all at any sites in any country; The maintenance of the instruments, funding source etc. Accordingly, in some countries EMEP link is important to fund the measurements and provide any data to ACTRIS at all. Please keep this in mind, and acknowledge this (and other funding sources like national authorities in general).</a:t>
            </a:r>
          </a:p>
          <a:p>
            <a:endParaRPr lang="fr-FR" sz="1200" b="1" dirty="0">
              <a:solidFill>
                <a:schemeClr val="tx2"/>
              </a:solidFill>
            </a:endParaRPr>
          </a:p>
          <a:p>
            <a:r>
              <a:rPr lang="fr-FR" sz="1200" b="1" dirty="0">
                <a:solidFill>
                  <a:schemeClr val="tx2"/>
                </a:solidFill>
              </a:rPr>
              <a:t>In </a:t>
            </a:r>
            <a:r>
              <a:rPr lang="fr-FR" sz="1200" b="1" dirty="0" err="1">
                <a:solidFill>
                  <a:schemeClr val="tx2"/>
                </a:solidFill>
              </a:rPr>
              <a:t>this</a:t>
            </a:r>
            <a:r>
              <a:rPr lang="fr-FR" sz="1200" b="1" dirty="0">
                <a:solidFill>
                  <a:schemeClr val="tx2"/>
                </a:solidFill>
              </a:rPr>
              <a:t> slide, the importance of the </a:t>
            </a:r>
            <a:r>
              <a:rPr lang="en-US" sz="1200" b="1" noProof="0" dirty="0">
                <a:solidFill>
                  <a:schemeClr val="tx2"/>
                </a:solidFill>
              </a:rPr>
              <a:t>funding source of the actual measurements need to be added. </a:t>
            </a:r>
          </a:p>
          <a:p>
            <a:endParaRPr lang="fr-FR" sz="1200" b="1" dirty="0">
              <a:solidFill>
                <a:schemeClr val="tx2"/>
              </a:solidFill>
            </a:endParaRPr>
          </a:p>
          <a:p>
            <a:r>
              <a:rPr lang="en-US" sz="1200" b="1" noProof="0" dirty="0">
                <a:solidFill>
                  <a:schemeClr val="tx2"/>
                </a:solidFill>
              </a:rPr>
              <a:t>So « data value chain » can be changed to « production chain » and might solve this. </a:t>
            </a:r>
          </a:p>
          <a:p>
            <a:endParaRPr lang="en-US" sz="1200" b="1" noProof="0" dirty="0">
              <a:solidFill>
                <a:schemeClr val="tx2"/>
              </a:solidFill>
            </a:endParaRPr>
          </a:p>
          <a:p>
            <a:r>
              <a:rPr lang="en-US" sz="1200" b="1" noProof="0" dirty="0">
                <a:solidFill>
                  <a:schemeClr val="tx2"/>
                </a:solidFill>
              </a:rPr>
              <a:t>But rather write more like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2"/>
                </a:solidFill>
              </a:rPr>
              <a:t>ACTRIS Variables:</a:t>
            </a:r>
            <a:endParaRPr lang="en-US" sz="1200" b="1" noProof="0" dirty="0">
              <a:solidFill>
                <a:schemeClr val="tx2"/>
              </a:solidFill>
            </a:endParaRPr>
          </a:p>
        </p:txBody>
      </p:sp>
      <p:sp>
        <p:nvSpPr>
          <p:cNvPr id="4" name="Slide Number Placeholder 3"/>
          <p:cNvSpPr>
            <a:spLocks noGrp="1"/>
          </p:cNvSpPr>
          <p:nvPr>
            <p:ph type="sldNum" sz="quarter" idx="5"/>
          </p:nvPr>
        </p:nvSpPr>
        <p:spPr/>
        <p:txBody>
          <a:bodyPr/>
          <a:lstStyle/>
          <a:p>
            <a:fld id="{1FB0BCC6-FAAC-40FD-921B-CE6648BC339F}" type="slidenum">
              <a:rPr lang="en-GB" smtClean="0"/>
              <a:t>8</a:t>
            </a:fld>
            <a:endParaRPr lang="en-GB"/>
          </a:p>
        </p:txBody>
      </p:sp>
    </p:spTree>
    <p:extLst>
      <p:ext uri="{BB962C8B-B14F-4D97-AF65-F5344CB8AC3E}">
        <p14:creationId xmlns:p14="http://schemas.microsoft.com/office/powerpoint/2010/main" val="299014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B0BCC6-FAAC-40FD-921B-CE6648BC339F}" type="slidenum">
              <a:rPr lang="en-GB" smtClean="0"/>
              <a:t>9</a:t>
            </a:fld>
            <a:endParaRPr lang="en-GB"/>
          </a:p>
        </p:txBody>
      </p:sp>
    </p:spTree>
    <p:extLst>
      <p:ext uri="{BB962C8B-B14F-4D97-AF65-F5344CB8AC3E}">
        <p14:creationId xmlns:p14="http://schemas.microsoft.com/office/powerpoint/2010/main" val="14230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EUSAAR was based on the core sites in EMEP, and that was the start of ACTRIS in-situ. Accordingly, many sites for in-situ are shared with EMEP (the infrastructure it self) in many countries. (Yes, I know not all countries, but many). </a:t>
            </a:r>
          </a:p>
        </p:txBody>
      </p:sp>
      <p:sp>
        <p:nvSpPr>
          <p:cNvPr id="4" name="Slide Number Placeholder 3"/>
          <p:cNvSpPr>
            <a:spLocks noGrp="1"/>
          </p:cNvSpPr>
          <p:nvPr>
            <p:ph type="sldNum" sz="quarter" idx="5"/>
          </p:nvPr>
        </p:nvSpPr>
        <p:spPr/>
        <p:txBody>
          <a:bodyPr/>
          <a:lstStyle/>
          <a:p>
            <a:fld id="{1FB0BCC6-FAAC-40FD-921B-CE6648BC339F}" type="slidenum">
              <a:rPr lang="en-GB" smtClean="0"/>
              <a:t>10</a:t>
            </a:fld>
            <a:endParaRPr lang="en-GB"/>
          </a:p>
        </p:txBody>
      </p:sp>
    </p:spTree>
    <p:extLst>
      <p:ext uri="{BB962C8B-B14F-4D97-AF65-F5344CB8AC3E}">
        <p14:creationId xmlns:p14="http://schemas.microsoft.com/office/powerpoint/2010/main" val="181233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my note. Can you add that?</a:t>
            </a:r>
          </a:p>
        </p:txBody>
      </p:sp>
      <p:sp>
        <p:nvSpPr>
          <p:cNvPr id="4" name="Slide Number Placeholder 3"/>
          <p:cNvSpPr>
            <a:spLocks noGrp="1"/>
          </p:cNvSpPr>
          <p:nvPr>
            <p:ph type="sldNum" sz="quarter" idx="5"/>
          </p:nvPr>
        </p:nvSpPr>
        <p:spPr/>
        <p:txBody>
          <a:bodyPr/>
          <a:lstStyle/>
          <a:p>
            <a:fld id="{1FB0BCC6-FAAC-40FD-921B-CE6648BC339F}" type="slidenum">
              <a:rPr lang="en-GB" smtClean="0"/>
              <a:t>11</a:t>
            </a:fld>
            <a:endParaRPr lang="en-GB"/>
          </a:p>
        </p:txBody>
      </p:sp>
    </p:spTree>
    <p:extLst>
      <p:ext uri="{BB962C8B-B14F-4D97-AF65-F5344CB8AC3E}">
        <p14:creationId xmlns:p14="http://schemas.microsoft.com/office/powerpoint/2010/main" val="229442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8FC85A-8400-48C7-B55D-20EBBD88A7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3158AC2-E188-4D7C-A95C-F6738929A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EBBE55-8592-44C0-A34B-1265761479CA}"/>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8F3A4704-76C7-48FB-972D-F3D744A549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8457B9-21EB-421C-BA62-D355B2880EDB}"/>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2336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75FA2-4027-4A5F-A4CB-C6D69BCB92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12E563-2E66-4B85-96B4-5B5B81C5B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2F72802-FCDB-4472-92AF-93E40E293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A3FD185-871B-4336-A404-4754549ED034}"/>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6" name="Segnaposto piè di pagina 5">
            <a:extLst>
              <a:ext uri="{FF2B5EF4-FFF2-40B4-BE49-F238E27FC236}">
                <a16:creationId xmlns:a16="http://schemas.microsoft.com/office/drawing/2014/main" id="{DFD964A6-9250-4F22-BCA3-89E596912E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64570D2-3AD9-435C-8D7E-80392EEE9094}"/>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79726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4E650-8BC6-409E-A913-BCB8F95060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D6F80AF-21A1-4BAA-9772-0B90A45AB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C49C114-5C59-4B9A-9E0A-1DBA9B6C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B20DB0B-BEED-4B27-A8B7-43B8A8225D4D}"/>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6" name="Segnaposto piè di pagina 5">
            <a:extLst>
              <a:ext uri="{FF2B5EF4-FFF2-40B4-BE49-F238E27FC236}">
                <a16:creationId xmlns:a16="http://schemas.microsoft.com/office/drawing/2014/main" id="{8EC2C991-8872-496C-9C66-40365D40AA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CEA042-5324-4AE1-865C-E55F1B2DE033}"/>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337076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31989-4E82-4E97-BE77-46E5C1637DD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9E0E0FD-E5A6-49E9-AD41-836DFABDFD7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0E5DE9-5432-4530-B503-400FE04973EB}"/>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1D614FA8-8F59-4A43-AD5B-896726CBF7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261F26-650F-4007-8D28-F499D367F2C8}"/>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224935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50505A-05BE-47FF-A58C-F4CD3E46C0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8FACA5-5723-4234-A04F-197819F02CD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8D2DA-F46E-4F76-8ABA-1563914873E9}"/>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3A327F76-C9D2-4D8F-8C92-1C1CC06BED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4A3120-2C2C-422A-ABE4-39672A159125}"/>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88882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5" name="Image 14" descr="bar.jpg"/>
          <p:cNvPicPr>
            <a:picLocks/>
          </p:cNvPicPr>
          <p:nvPr userDrawn="1"/>
        </p:nvPicPr>
        <p:blipFill>
          <a:blip r:embed="rId2"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dirty="0">
                <a:solidFill>
                  <a:schemeClr val="accent6"/>
                </a:solidFill>
                <a:uFill>
                  <a:solidFill>
                    <a:srgbClr val="FFFFFF"/>
                  </a:solidFill>
                </a:uFill>
                <a:latin typeface="Franklin Gothic Book" panose="020B0503020102020204" pitchFamily="34" charset="0"/>
                <a:ea typeface="DejaVu Sans"/>
              </a:rPr>
              <a:t>ESFRI Hearing, 27 April 2021</a:t>
            </a:r>
          </a:p>
        </p:txBody>
      </p:sp>
      <p:sp>
        <p:nvSpPr>
          <p:cNvPr id="13" name="Espace réservé du contenu 2"/>
          <p:cNvSpPr>
            <a:spLocks noGrp="1"/>
          </p:cNvSpPr>
          <p:nvPr>
            <p:ph idx="10" hasCustomPrompt="1"/>
          </p:nvPr>
        </p:nvSpPr>
        <p:spPr>
          <a:xfrm>
            <a:off x="945296" y="1058098"/>
            <a:ext cx="10549057" cy="4525963"/>
          </a:xfrm>
        </p:spPr>
        <p:txBody>
          <a:bodyPr>
            <a:normAutofit/>
          </a:bodyPr>
          <a:lstStyle>
            <a:lvl1pPr marL="177800" indent="-177800">
              <a:spcBef>
                <a:spcPts val="600"/>
              </a:spcBef>
              <a:defRPr sz="2000" baseline="0">
                <a:solidFill>
                  <a:schemeClr val="tx2"/>
                </a:solidFill>
                <a:latin typeface="Franklin Gothic Book" panose="020B0503020102020204" pitchFamily="34" charset="0"/>
              </a:defRPr>
            </a:lvl1pPr>
            <a:lvl2pPr marL="627063" indent="-169863">
              <a:spcBef>
                <a:spcPts val="600"/>
              </a:spcBef>
              <a:buClr>
                <a:schemeClr val="accent1">
                  <a:lumMod val="50000"/>
                </a:schemeClr>
              </a:buClr>
              <a:buFont typeface="Arial" pitchFamily="34" charset="0"/>
              <a:buChar char="-"/>
              <a:defRPr sz="2000">
                <a:solidFill>
                  <a:schemeClr val="tx2"/>
                </a:solidFill>
                <a:latin typeface="Franklin Gothic Book" panose="020B0503020102020204" pitchFamily="34" charset="0"/>
              </a:defRPr>
            </a:lvl2pPr>
            <a:lvl3pPr>
              <a:spcBef>
                <a:spcPts val="600"/>
              </a:spcBef>
              <a:buClr>
                <a:schemeClr val="tx2">
                  <a:lumMod val="50000"/>
                </a:schemeClr>
              </a:buClr>
              <a:buSzPct val="80000"/>
              <a:buFont typeface="Wingdings" pitchFamily="2" charset="2"/>
              <a:buChar char="§"/>
              <a:defRPr sz="2000">
                <a:solidFill>
                  <a:schemeClr val="tx2"/>
                </a:solidFill>
                <a:latin typeface="Franklin Gothic Book" panose="020B0503020102020204" pitchFamily="34" charset="0"/>
              </a:defRPr>
            </a:lvl3pPr>
            <a:lvl4pPr>
              <a:defRPr>
                <a:solidFill>
                  <a:schemeClr val="accent1">
                    <a:lumMod val="50000"/>
                  </a:schemeClr>
                </a:solidFill>
              </a:defRPr>
            </a:lvl4pPr>
            <a:lvl5pPr>
              <a:defRPr>
                <a:solidFill>
                  <a:schemeClr val="accent1">
                    <a:lumMod val="50000"/>
                  </a:schemeClr>
                </a:solidFill>
              </a:defRPr>
            </a:lvl5pPr>
          </a:lstStyle>
          <a:p>
            <a:pPr lvl="0"/>
            <a:r>
              <a:rPr lang="fr-FR" dirty="0" err="1"/>
              <a:t>Add</a:t>
            </a:r>
            <a:r>
              <a:rPr lang="fr-FR" dirty="0"/>
              <a:t> </a:t>
            </a:r>
            <a:r>
              <a:rPr lang="fr-FR" dirty="0" err="1"/>
              <a:t>text</a:t>
            </a:r>
            <a:r>
              <a:rPr lang="fr-FR" dirty="0"/>
              <a:t> and figures </a:t>
            </a:r>
            <a:r>
              <a:rPr lang="fr-FR" dirty="0" err="1"/>
              <a:t>here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107931"/>
            <a:ext cx="121920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243" y="5748425"/>
            <a:ext cx="1918605" cy="991731"/>
          </a:xfrm>
          <a:prstGeom prst="rect">
            <a:avLst/>
          </a:prstGeom>
        </p:spPr>
      </p:pic>
    </p:spTree>
    <p:extLst>
      <p:ext uri="{BB962C8B-B14F-4D97-AF65-F5344CB8AC3E}">
        <p14:creationId xmlns:p14="http://schemas.microsoft.com/office/powerpoint/2010/main" val="309002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15" name="Image 14" descr="bar.jpg"/>
          <p:cNvPicPr>
            <a:picLocks/>
          </p:cNvPicPr>
          <p:nvPr userDrawn="1"/>
        </p:nvPicPr>
        <p:blipFill>
          <a:blip r:embed="rId2"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accent6"/>
                </a:solidFill>
                <a:uFill>
                  <a:solidFill>
                    <a:srgbClr val="FFFFFF"/>
                  </a:solidFill>
                </a:uFill>
                <a:latin typeface="Franklin Gothic Book" panose="020B0503020102020204" pitchFamily="34" charset="0"/>
                <a:ea typeface="DejaVu Sans"/>
              </a:rPr>
              <a:t>13. Interim ACTRIS </a:t>
            </a:r>
            <a:r>
              <a:rPr lang="it-IT" sz="1200" b="1" i="1" strike="noStrike" spc="-1" err="1">
                <a:solidFill>
                  <a:schemeClr val="accent6"/>
                </a:solidFill>
                <a:uFill>
                  <a:solidFill>
                    <a:srgbClr val="FFFFFF"/>
                  </a:solidFill>
                </a:uFill>
                <a:latin typeface="Franklin Gothic Book" panose="020B0503020102020204" pitchFamily="34" charset="0"/>
                <a:ea typeface="DejaVu Sans"/>
              </a:rPr>
              <a:t>Council</a:t>
            </a:r>
            <a:r>
              <a:rPr lang="it-IT" sz="1200" b="1" i="1" strike="noStrike" spc="-1">
                <a:solidFill>
                  <a:schemeClr val="accent6"/>
                </a:solidFill>
                <a:uFill>
                  <a:solidFill>
                    <a:srgbClr val="FFFFFF"/>
                  </a:solidFill>
                </a:uFill>
                <a:latin typeface="Franklin Gothic Book" panose="020B0503020102020204" pitchFamily="34" charset="0"/>
                <a:ea typeface="DejaVu Sans"/>
              </a:rPr>
              <a:t> meeting, </a:t>
            </a:r>
            <a:r>
              <a:rPr lang="it-IT" sz="1200" b="1" i="1" strike="noStrike" spc="-1" err="1">
                <a:solidFill>
                  <a:schemeClr val="accent6"/>
                </a:solidFill>
                <a:uFill>
                  <a:solidFill>
                    <a:srgbClr val="FFFFFF"/>
                  </a:solidFill>
                </a:uFill>
                <a:latin typeface="Franklin Gothic Book" panose="020B0503020102020204" pitchFamily="34" charset="0"/>
                <a:ea typeface="DejaVu Sans"/>
              </a:rPr>
              <a:t>virtual</a:t>
            </a:r>
            <a:r>
              <a:rPr lang="it-IT" sz="1200" b="1" i="1" strike="noStrike" spc="-1">
                <a:solidFill>
                  <a:schemeClr val="accent6"/>
                </a:solidFill>
                <a:uFill>
                  <a:solidFill>
                    <a:srgbClr val="FFFFFF"/>
                  </a:solidFill>
                </a:uFill>
                <a:latin typeface="Franklin Gothic Book" panose="020B0503020102020204" pitchFamily="34" charset="0"/>
                <a:ea typeface="DejaVu Sans"/>
              </a:rPr>
              <a:t>– </a:t>
            </a:r>
            <a:r>
              <a:rPr lang="it-IT" sz="1200" b="1" i="1" strike="noStrike" spc="-1" err="1">
                <a:solidFill>
                  <a:schemeClr val="accent6"/>
                </a:solidFill>
                <a:uFill>
                  <a:solidFill>
                    <a:srgbClr val="FFFFFF"/>
                  </a:solidFill>
                </a:uFill>
                <a:latin typeface="Franklin Gothic Book" panose="020B0503020102020204" pitchFamily="34" charset="0"/>
                <a:ea typeface="DejaVu Sans"/>
              </a:rPr>
              <a:t>Nov</a:t>
            </a:r>
            <a:r>
              <a:rPr lang="it-IT" sz="1200" b="1" i="1" strike="noStrike" spc="-1">
                <a:solidFill>
                  <a:schemeClr val="accent6"/>
                </a:solidFill>
                <a:uFill>
                  <a:solidFill>
                    <a:srgbClr val="FFFFFF"/>
                  </a:solidFill>
                </a:uFill>
                <a:latin typeface="Franklin Gothic Book" panose="020B0503020102020204" pitchFamily="34" charset="0"/>
                <a:ea typeface="DejaVu Sans"/>
              </a:rPr>
              <a:t>, 9-11, 2020</a:t>
            </a:r>
          </a:p>
        </p:txBody>
      </p:sp>
      <p:sp>
        <p:nvSpPr>
          <p:cNvPr id="13" name="Espace réservé du contenu 2"/>
          <p:cNvSpPr>
            <a:spLocks noGrp="1"/>
          </p:cNvSpPr>
          <p:nvPr>
            <p:ph idx="10" hasCustomPrompt="1"/>
          </p:nvPr>
        </p:nvSpPr>
        <p:spPr>
          <a:xfrm>
            <a:off x="6232073" y="728619"/>
            <a:ext cx="5477274" cy="5296377"/>
          </a:xfrm>
        </p:spPr>
        <p:txBody>
          <a:bodyPr>
            <a:normAutofit/>
          </a:bodyPr>
          <a:lstStyle>
            <a:lvl1pPr marL="177800" indent="-177800">
              <a:spcBef>
                <a:spcPts val="600"/>
              </a:spcBef>
              <a:defRPr sz="2000" baseline="0">
                <a:solidFill>
                  <a:schemeClr val="tx2"/>
                </a:solidFill>
                <a:latin typeface="Franklin Gothic Book" panose="020B0503020102020204" pitchFamily="34" charset="0"/>
              </a:defRPr>
            </a:lvl1pPr>
            <a:lvl2pPr marL="627063" indent="-169863">
              <a:spcBef>
                <a:spcPts val="600"/>
              </a:spcBef>
              <a:buClr>
                <a:schemeClr val="accent1">
                  <a:lumMod val="50000"/>
                </a:schemeClr>
              </a:buClr>
              <a:buFont typeface="Arial" pitchFamily="34" charset="0"/>
              <a:buChar char="-"/>
              <a:defRPr sz="2000">
                <a:solidFill>
                  <a:schemeClr val="tx2"/>
                </a:solidFill>
                <a:latin typeface="Franklin Gothic Book" panose="020B0503020102020204" pitchFamily="34" charset="0"/>
              </a:defRPr>
            </a:lvl2pPr>
            <a:lvl3pPr>
              <a:spcBef>
                <a:spcPts val="600"/>
              </a:spcBef>
              <a:buClr>
                <a:schemeClr val="tx2">
                  <a:lumMod val="50000"/>
                </a:schemeClr>
              </a:buClr>
              <a:buSzPct val="80000"/>
              <a:buFont typeface="Wingdings" pitchFamily="2" charset="2"/>
              <a:buChar char="§"/>
              <a:defRPr sz="2000">
                <a:solidFill>
                  <a:schemeClr val="tx2"/>
                </a:solidFill>
                <a:latin typeface="Franklin Gothic Book" panose="020B0503020102020204" pitchFamily="34" charset="0"/>
              </a:defRPr>
            </a:lvl3pPr>
            <a:lvl4pPr>
              <a:defRPr>
                <a:solidFill>
                  <a:schemeClr val="accent1">
                    <a:lumMod val="50000"/>
                  </a:schemeClr>
                </a:solidFill>
              </a:defRPr>
            </a:lvl4pPr>
            <a:lvl5pPr>
              <a:defRPr>
                <a:solidFill>
                  <a:schemeClr val="accent1">
                    <a:lumMod val="50000"/>
                  </a:schemeClr>
                </a:solidFill>
              </a:defRPr>
            </a:lvl5pPr>
          </a:lstStyle>
          <a:p>
            <a:pPr lvl="0"/>
            <a:r>
              <a:rPr lang="fr-FR" dirty="0" err="1"/>
              <a:t>Add</a:t>
            </a:r>
            <a:r>
              <a:rPr lang="fr-FR" dirty="0"/>
              <a:t> </a:t>
            </a:r>
            <a:r>
              <a:rPr lang="fr-FR" dirty="0" err="1"/>
              <a:t>text</a:t>
            </a:r>
            <a:r>
              <a:rPr lang="fr-FR" dirty="0"/>
              <a:t> and figures </a:t>
            </a:r>
            <a:r>
              <a:rPr lang="fr-FR" dirty="0" err="1"/>
              <a:t>here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107931"/>
            <a:ext cx="121920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243" y="5748425"/>
            <a:ext cx="1918605" cy="991731"/>
          </a:xfrm>
          <a:prstGeom prst="rect">
            <a:avLst/>
          </a:prstGeom>
        </p:spPr>
      </p:pic>
      <p:sp>
        <p:nvSpPr>
          <p:cNvPr id="9"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37587" y="177800"/>
            <a:ext cx="5979492" cy="584719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57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15" name="Image 14" descr="bar.jpg"/>
          <p:cNvPicPr>
            <a:picLocks/>
          </p:cNvPicPr>
          <p:nvPr userDrawn="1"/>
        </p:nvPicPr>
        <p:blipFill>
          <a:blip r:embed="rId2" cstate="print"/>
          <a:stretch>
            <a:fillRect/>
          </a:stretch>
        </p:blipFill>
        <p:spPr>
          <a:xfrm>
            <a:off x="1814882" y="6349562"/>
            <a:ext cx="8165690" cy="85702"/>
          </a:xfrm>
          <a:prstGeom prst="rect">
            <a:avLst/>
          </a:prstGeom>
        </p:spPr>
      </p:pic>
      <p:sp>
        <p:nvSpPr>
          <p:cNvPr id="7" name="Text Box 3"/>
          <p:cNvSpPr txBox="1">
            <a:spLocks noChangeArrowheads="1"/>
          </p:cNvSpPr>
          <p:nvPr userDrawn="1"/>
        </p:nvSpPr>
        <p:spPr bwMode="auto">
          <a:xfrm>
            <a:off x="0" y="6435264"/>
            <a:ext cx="12192000" cy="300788"/>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bg1"/>
                </a:solidFill>
                <a:uFill>
                  <a:solidFill>
                    <a:srgbClr val="FFFFFF"/>
                  </a:solidFill>
                </a:uFill>
                <a:latin typeface="Franklin Gothic Book" panose="020B0503020102020204" pitchFamily="34" charset="0"/>
                <a:ea typeface="DejaVu Sans"/>
              </a:rPr>
              <a:t>13. Interim ACTRIS </a:t>
            </a:r>
            <a:r>
              <a:rPr lang="it-IT" sz="1200" b="1" i="1" strike="noStrike" spc="-1" err="1">
                <a:solidFill>
                  <a:schemeClr val="bg1"/>
                </a:solidFill>
                <a:uFill>
                  <a:solidFill>
                    <a:srgbClr val="FFFFFF"/>
                  </a:solidFill>
                </a:uFill>
                <a:latin typeface="Franklin Gothic Book" panose="020B0503020102020204" pitchFamily="34" charset="0"/>
                <a:ea typeface="DejaVu Sans"/>
              </a:rPr>
              <a:t>Council</a:t>
            </a:r>
            <a:r>
              <a:rPr lang="it-IT" sz="1200" b="1" i="1" strike="noStrike" spc="-1">
                <a:solidFill>
                  <a:schemeClr val="bg1"/>
                </a:solidFill>
                <a:uFill>
                  <a:solidFill>
                    <a:srgbClr val="FFFFFF"/>
                  </a:solidFill>
                </a:uFill>
                <a:latin typeface="Franklin Gothic Book" panose="020B0503020102020204" pitchFamily="34" charset="0"/>
                <a:ea typeface="DejaVu Sans"/>
              </a:rPr>
              <a:t> meeting, </a:t>
            </a:r>
            <a:r>
              <a:rPr lang="it-IT" sz="1200" b="1" i="1" strike="noStrike" spc="-1" err="1">
                <a:solidFill>
                  <a:schemeClr val="bg1"/>
                </a:solidFill>
                <a:uFill>
                  <a:solidFill>
                    <a:srgbClr val="FFFFFF"/>
                  </a:solidFill>
                </a:uFill>
                <a:latin typeface="Franklin Gothic Book" panose="020B0503020102020204" pitchFamily="34" charset="0"/>
                <a:ea typeface="DejaVu Sans"/>
              </a:rPr>
              <a:t>virtual</a:t>
            </a:r>
            <a:r>
              <a:rPr lang="it-IT" sz="1200" b="1" i="1" strike="noStrike" spc="-1">
                <a:solidFill>
                  <a:schemeClr val="bg1"/>
                </a:solidFill>
                <a:uFill>
                  <a:solidFill>
                    <a:srgbClr val="FFFFFF"/>
                  </a:solidFill>
                </a:uFill>
                <a:latin typeface="Franklin Gothic Book" panose="020B0503020102020204" pitchFamily="34" charset="0"/>
                <a:ea typeface="DejaVu Sans"/>
              </a:rPr>
              <a:t>– </a:t>
            </a:r>
            <a:r>
              <a:rPr lang="it-IT" sz="1200" b="1" i="1" strike="noStrike" spc="-1" err="1">
                <a:solidFill>
                  <a:schemeClr val="bg1"/>
                </a:solidFill>
                <a:uFill>
                  <a:solidFill>
                    <a:srgbClr val="FFFFFF"/>
                  </a:solidFill>
                </a:uFill>
                <a:latin typeface="Franklin Gothic Book" panose="020B0503020102020204" pitchFamily="34" charset="0"/>
                <a:ea typeface="DejaVu Sans"/>
              </a:rPr>
              <a:t>Nov</a:t>
            </a:r>
            <a:r>
              <a:rPr lang="it-IT" sz="1200" b="1" i="1" strike="noStrike" spc="-1">
                <a:solidFill>
                  <a:schemeClr val="bg1"/>
                </a:solidFill>
                <a:uFill>
                  <a:solidFill>
                    <a:srgbClr val="FFFFFF"/>
                  </a:solidFill>
                </a:uFill>
                <a:latin typeface="Franklin Gothic Book" panose="020B0503020102020204" pitchFamily="34" charset="0"/>
                <a:ea typeface="DejaVu Sans"/>
              </a:rPr>
              <a:t>, 9-11, 2020</a:t>
            </a:r>
          </a:p>
        </p:txBody>
      </p:sp>
      <p:sp>
        <p:nvSpPr>
          <p:cNvPr id="13" name="Espace réservé du contenu 2"/>
          <p:cNvSpPr>
            <a:spLocks noGrp="1"/>
          </p:cNvSpPr>
          <p:nvPr>
            <p:ph idx="10" hasCustomPrompt="1"/>
          </p:nvPr>
        </p:nvSpPr>
        <p:spPr>
          <a:xfrm>
            <a:off x="473530" y="814321"/>
            <a:ext cx="4996542" cy="5472179"/>
          </a:xfrm>
        </p:spPr>
        <p:txBody>
          <a:bodyPr>
            <a:normAutofit/>
          </a:bodyPr>
          <a:lstStyle>
            <a:lvl1pPr marL="177800" indent="-177800">
              <a:spcBef>
                <a:spcPts val="600"/>
              </a:spcBef>
              <a:defRPr sz="2000" baseline="0">
                <a:solidFill>
                  <a:schemeClr val="tx2"/>
                </a:solidFill>
                <a:latin typeface="Franklin Gothic Book" panose="020B0503020102020204" pitchFamily="34" charset="0"/>
              </a:defRPr>
            </a:lvl1pPr>
            <a:lvl2pPr marL="627063" indent="-169863">
              <a:spcBef>
                <a:spcPts val="600"/>
              </a:spcBef>
              <a:buClr>
                <a:schemeClr val="accent1">
                  <a:lumMod val="50000"/>
                </a:schemeClr>
              </a:buClr>
              <a:buFont typeface="Arial" pitchFamily="34" charset="0"/>
              <a:buChar char="-"/>
              <a:defRPr sz="2000">
                <a:solidFill>
                  <a:schemeClr val="tx2"/>
                </a:solidFill>
                <a:latin typeface="Franklin Gothic Book" panose="020B0503020102020204" pitchFamily="34" charset="0"/>
              </a:defRPr>
            </a:lvl2pPr>
            <a:lvl3pPr>
              <a:spcBef>
                <a:spcPts val="600"/>
              </a:spcBef>
              <a:buClr>
                <a:schemeClr val="tx2">
                  <a:lumMod val="50000"/>
                </a:schemeClr>
              </a:buClr>
              <a:buSzPct val="80000"/>
              <a:buFont typeface="Wingdings" pitchFamily="2" charset="2"/>
              <a:buChar char="§"/>
              <a:defRPr sz="2000">
                <a:solidFill>
                  <a:schemeClr val="tx2"/>
                </a:solidFill>
                <a:latin typeface="Franklin Gothic Book" panose="020B0503020102020204" pitchFamily="34" charset="0"/>
              </a:defRPr>
            </a:lvl3pPr>
            <a:lvl4pPr>
              <a:defRPr>
                <a:solidFill>
                  <a:schemeClr val="accent1">
                    <a:lumMod val="50000"/>
                  </a:schemeClr>
                </a:solidFill>
              </a:defRPr>
            </a:lvl4pPr>
            <a:lvl5pPr>
              <a:defRPr>
                <a:solidFill>
                  <a:schemeClr val="accent1">
                    <a:lumMod val="50000"/>
                  </a:schemeClr>
                </a:solidFill>
              </a:defRPr>
            </a:lvl5pPr>
          </a:lstStyle>
          <a:p>
            <a:pPr lvl="0"/>
            <a:r>
              <a:rPr lang="fr-FR" dirty="0" err="1"/>
              <a:t>Add</a:t>
            </a:r>
            <a:r>
              <a:rPr lang="fr-FR" dirty="0"/>
              <a:t> </a:t>
            </a:r>
            <a:r>
              <a:rPr lang="fr-FR" dirty="0" err="1"/>
              <a:t>text</a:t>
            </a:r>
            <a:r>
              <a:rPr lang="fr-FR" dirty="0"/>
              <a:t> and figures </a:t>
            </a:r>
            <a:r>
              <a:rPr lang="fr-FR" dirty="0" err="1"/>
              <a:t>here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107931"/>
            <a:ext cx="12192000" cy="620688"/>
          </a:xfrm>
        </p:spPr>
        <p:txBody>
          <a:bodyPr>
            <a:normAutofit/>
          </a:bodyPr>
          <a:lstStyle>
            <a:lvl1pPr algn="ctr">
              <a:defRPr sz="2800" b="1" baseline="0">
                <a:solidFill>
                  <a:schemeClr val="bg1"/>
                </a:solidFill>
                <a:latin typeface="Franklin Gothic Book" panose="020B0503020102020204" pitchFamily="34" charset="0"/>
              </a:defRPr>
            </a:lvl1pPr>
          </a:lstStyle>
          <a:p>
            <a:r>
              <a:rPr lang="fr-FR" dirty="0"/>
              <a:t>Slide </a:t>
            </a:r>
            <a:r>
              <a:rPr lang="fr-FR" dirty="0" err="1"/>
              <a:t>title</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0572" y="5672873"/>
            <a:ext cx="2063944" cy="1067283"/>
          </a:xfrm>
          <a:prstGeom prst="rect">
            <a:avLst/>
          </a:prstGeom>
        </p:spPr>
      </p:pic>
      <p:sp>
        <p:nvSpPr>
          <p:cNvPr id="10"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897727" y="877383"/>
            <a:ext cx="5979492" cy="5253565"/>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1328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3005" y="48436"/>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accent6"/>
                </a:solidFill>
                <a:uFill>
                  <a:solidFill>
                    <a:srgbClr val="FFFFFF"/>
                  </a:solidFill>
                </a:uFill>
                <a:latin typeface="Franklin Gothic Book" panose="020B0503020102020204" pitchFamily="34" charset="0"/>
                <a:ea typeface="DejaVu Sans"/>
              </a:rPr>
              <a:t>15. Interim ACTRIS </a:t>
            </a:r>
            <a:r>
              <a:rPr lang="it-IT" sz="1200" b="1" i="1" strike="noStrike" spc="-1" err="1">
                <a:solidFill>
                  <a:schemeClr val="accent6"/>
                </a:solidFill>
                <a:uFill>
                  <a:solidFill>
                    <a:srgbClr val="FFFFFF"/>
                  </a:solidFill>
                </a:uFill>
                <a:latin typeface="Franklin Gothic Book" panose="020B0503020102020204" pitchFamily="34" charset="0"/>
                <a:ea typeface="DejaVu Sans"/>
              </a:rPr>
              <a:t>Council</a:t>
            </a:r>
            <a:r>
              <a:rPr lang="it-IT" sz="1200" b="1" i="1" strike="noStrike" spc="-1">
                <a:solidFill>
                  <a:schemeClr val="accent6"/>
                </a:solidFill>
                <a:uFill>
                  <a:solidFill>
                    <a:srgbClr val="FFFFFF"/>
                  </a:solidFill>
                </a:uFill>
                <a:latin typeface="Franklin Gothic Book" panose="020B0503020102020204" pitchFamily="34" charset="0"/>
                <a:ea typeface="DejaVu Sans"/>
              </a:rPr>
              <a:t> meeting, </a:t>
            </a:r>
            <a:r>
              <a:rPr lang="it-IT" sz="1200" b="1" i="1" strike="noStrike" spc="-1" err="1">
                <a:solidFill>
                  <a:schemeClr val="accent6"/>
                </a:solidFill>
                <a:uFill>
                  <a:solidFill>
                    <a:srgbClr val="FFFFFF"/>
                  </a:solidFill>
                </a:uFill>
                <a:latin typeface="Franklin Gothic Book" panose="020B0503020102020204" pitchFamily="34" charset="0"/>
                <a:ea typeface="DejaVu Sans"/>
              </a:rPr>
              <a:t>virtual</a:t>
            </a:r>
            <a:r>
              <a:rPr lang="it-IT" sz="1200" b="1" i="1" strike="noStrike" spc="-1">
                <a:solidFill>
                  <a:schemeClr val="accent6"/>
                </a:solidFill>
                <a:uFill>
                  <a:solidFill>
                    <a:srgbClr val="FFFFFF"/>
                  </a:solidFill>
                </a:uFill>
                <a:latin typeface="Franklin Gothic Book" panose="020B0503020102020204" pitchFamily="34" charset="0"/>
                <a:ea typeface="DejaVu Sans"/>
              </a:rPr>
              <a:t>– March, 1-2, 2021</a:t>
            </a: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901700" y="4510968"/>
            <a:ext cx="104521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96873"/>
            <a:ext cx="1637071" cy="548718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55632" y="220079"/>
            <a:ext cx="7123190" cy="3681991"/>
          </a:xfrm>
          <a:prstGeom prst="rect">
            <a:avLst/>
          </a:prstGeom>
        </p:spPr>
      </p:pic>
    </p:spTree>
    <p:extLst>
      <p:ext uri="{BB962C8B-B14F-4D97-AF65-F5344CB8AC3E}">
        <p14:creationId xmlns:p14="http://schemas.microsoft.com/office/powerpoint/2010/main" val="2582923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3005" y="48436"/>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0788"/>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dirty="0">
                <a:solidFill>
                  <a:schemeClr val="accent6"/>
                </a:solidFill>
                <a:uFill>
                  <a:solidFill>
                    <a:srgbClr val="FFFFFF"/>
                  </a:solidFill>
                </a:uFill>
                <a:latin typeface="Franklin Gothic Book" panose="020B0503020102020204" pitchFamily="34" charset="0"/>
                <a:ea typeface="DejaVu Sans"/>
              </a:rPr>
              <a:t>EMEP TFMM, 10 </a:t>
            </a:r>
            <a:r>
              <a:rPr lang="it-IT" sz="1200" b="1" i="1" strike="noStrike" spc="-1" dirty="0" err="1">
                <a:solidFill>
                  <a:schemeClr val="accent6"/>
                </a:solidFill>
                <a:uFill>
                  <a:solidFill>
                    <a:srgbClr val="FFFFFF"/>
                  </a:solidFill>
                </a:uFill>
                <a:latin typeface="Franklin Gothic Book" panose="020B0503020102020204" pitchFamily="34" charset="0"/>
                <a:ea typeface="DejaVu Sans"/>
              </a:rPr>
              <a:t>May</a:t>
            </a:r>
            <a:r>
              <a:rPr lang="it-IT" sz="1200" b="1" i="1" strike="noStrike" spc="-1" dirty="0">
                <a:solidFill>
                  <a:schemeClr val="accent6"/>
                </a:solidFill>
                <a:uFill>
                  <a:solidFill>
                    <a:srgbClr val="FFFFFF"/>
                  </a:solidFill>
                </a:uFill>
                <a:latin typeface="Franklin Gothic Book" panose="020B0503020102020204" pitchFamily="34" charset="0"/>
                <a:ea typeface="DejaVu Sans"/>
              </a:rPr>
              <a:t>, 2021</a:t>
            </a: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279400" y="0"/>
            <a:ext cx="10306051"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36" y="5627632"/>
            <a:ext cx="1918605" cy="991731"/>
          </a:xfrm>
          <a:prstGeom prst="rect">
            <a:avLst/>
          </a:prstGeom>
        </p:spPr>
      </p:pic>
      <p:sp>
        <p:nvSpPr>
          <p:cNvPr id="9" name="Espace réservé du contenu 2">
            <a:extLst>
              <a:ext uri="{FF2B5EF4-FFF2-40B4-BE49-F238E27FC236}">
                <a16:creationId xmlns:a16="http://schemas.microsoft.com/office/drawing/2014/main" id="{AD35CDF3-1160-4E65-A6F1-79F4A710BF06}"/>
              </a:ext>
            </a:extLst>
          </p:cNvPr>
          <p:cNvSpPr>
            <a:spLocks noGrp="1"/>
          </p:cNvSpPr>
          <p:nvPr>
            <p:ph idx="10" hasCustomPrompt="1"/>
          </p:nvPr>
        </p:nvSpPr>
        <p:spPr>
          <a:xfrm>
            <a:off x="279400" y="980876"/>
            <a:ext cx="10306051" cy="4525963"/>
          </a:xfrm>
        </p:spPr>
        <p:txBody>
          <a:bodyPr>
            <a:normAutofit/>
          </a:bodyPr>
          <a:lstStyle>
            <a:lvl1pPr marL="177800" indent="-177800">
              <a:spcBef>
                <a:spcPts val="600"/>
              </a:spcBef>
              <a:defRPr sz="2000" baseline="0">
                <a:solidFill>
                  <a:schemeClr val="tx2"/>
                </a:solidFill>
                <a:latin typeface="Franklin Gothic Book" panose="020B0503020102020204" pitchFamily="34" charset="0"/>
              </a:defRPr>
            </a:lvl1pPr>
            <a:lvl2pPr marL="627063" indent="-169863">
              <a:spcBef>
                <a:spcPts val="600"/>
              </a:spcBef>
              <a:buClr>
                <a:schemeClr val="accent1">
                  <a:lumMod val="50000"/>
                </a:schemeClr>
              </a:buClr>
              <a:buFont typeface="Arial" pitchFamily="34" charset="0"/>
              <a:buChar char="-"/>
              <a:defRPr sz="2000">
                <a:solidFill>
                  <a:schemeClr val="tx2"/>
                </a:solidFill>
                <a:latin typeface="Franklin Gothic Book" panose="020B0503020102020204" pitchFamily="34" charset="0"/>
              </a:defRPr>
            </a:lvl2pPr>
            <a:lvl3pPr>
              <a:spcBef>
                <a:spcPts val="600"/>
              </a:spcBef>
              <a:buClr>
                <a:schemeClr val="tx2">
                  <a:lumMod val="50000"/>
                </a:schemeClr>
              </a:buClr>
              <a:buSzPct val="80000"/>
              <a:buFont typeface="Wingdings" pitchFamily="2" charset="2"/>
              <a:buChar char="§"/>
              <a:defRPr sz="2000">
                <a:solidFill>
                  <a:schemeClr val="tx2"/>
                </a:solidFill>
                <a:latin typeface="Franklin Gothic Book" panose="020B0503020102020204" pitchFamily="34" charset="0"/>
              </a:defRPr>
            </a:lvl3pPr>
            <a:lvl4pPr>
              <a:defRPr>
                <a:solidFill>
                  <a:schemeClr val="accent1">
                    <a:lumMod val="50000"/>
                  </a:schemeClr>
                </a:solidFill>
              </a:defRPr>
            </a:lvl4pPr>
            <a:lvl5pPr>
              <a:defRPr>
                <a:solidFill>
                  <a:schemeClr val="accent1">
                    <a:lumMod val="50000"/>
                  </a:schemeClr>
                </a:solidFill>
              </a:defRPr>
            </a:lvl5pPr>
          </a:lstStyle>
          <a:p>
            <a:pPr lvl="0"/>
            <a:r>
              <a:rPr lang="fr-FR" dirty="0" err="1"/>
              <a:t>Add</a:t>
            </a:r>
            <a:r>
              <a:rPr lang="fr-FR" dirty="0"/>
              <a:t> </a:t>
            </a:r>
            <a:r>
              <a:rPr lang="fr-FR" dirty="0" err="1"/>
              <a:t>text</a:t>
            </a:r>
            <a:r>
              <a:rPr lang="fr-FR" dirty="0"/>
              <a:t> and figures </a:t>
            </a:r>
            <a:r>
              <a:rPr lang="fr-FR" dirty="0" err="1"/>
              <a:t>here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Tree>
    <p:extLst>
      <p:ext uri="{BB962C8B-B14F-4D97-AF65-F5344CB8AC3E}">
        <p14:creationId xmlns:p14="http://schemas.microsoft.com/office/powerpoint/2010/main" val="110475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571"/>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0788"/>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dirty="0">
                <a:solidFill>
                  <a:schemeClr val="accent6"/>
                </a:solidFill>
                <a:uFill>
                  <a:solidFill>
                    <a:srgbClr val="FFFFFF"/>
                  </a:solidFill>
                </a:uFill>
                <a:latin typeface="Franklin Gothic Book" panose="020B0503020102020204" pitchFamily="34" charset="0"/>
                <a:ea typeface="DejaVu Sans"/>
              </a:rPr>
              <a:t>ESFRI Hearing, 27 April 2021</a:t>
            </a: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1600748" y="0"/>
            <a:ext cx="10306051"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36" y="5627632"/>
            <a:ext cx="1918605" cy="991731"/>
          </a:xfrm>
          <a:prstGeom prst="rect">
            <a:avLst/>
          </a:prstGeom>
        </p:spPr>
      </p:pic>
      <p:sp>
        <p:nvSpPr>
          <p:cNvPr id="9" name="Espace réservé du contenu 2">
            <a:extLst>
              <a:ext uri="{FF2B5EF4-FFF2-40B4-BE49-F238E27FC236}">
                <a16:creationId xmlns:a16="http://schemas.microsoft.com/office/drawing/2014/main" id="{AD35CDF3-1160-4E65-A6F1-79F4A710BF06}"/>
              </a:ext>
            </a:extLst>
          </p:cNvPr>
          <p:cNvSpPr>
            <a:spLocks noGrp="1"/>
          </p:cNvSpPr>
          <p:nvPr>
            <p:ph idx="10" hasCustomPrompt="1"/>
          </p:nvPr>
        </p:nvSpPr>
        <p:spPr>
          <a:xfrm>
            <a:off x="1600749" y="1101669"/>
            <a:ext cx="10306051" cy="4525963"/>
          </a:xfrm>
        </p:spPr>
        <p:txBody>
          <a:bodyPr>
            <a:normAutofit/>
          </a:bodyPr>
          <a:lstStyle>
            <a:lvl1pPr marL="177800" indent="-177800">
              <a:spcBef>
                <a:spcPts val="600"/>
              </a:spcBef>
              <a:defRPr sz="2000" baseline="0">
                <a:solidFill>
                  <a:schemeClr val="tx2"/>
                </a:solidFill>
                <a:latin typeface="Franklin Gothic Book" panose="020B0503020102020204" pitchFamily="34" charset="0"/>
              </a:defRPr>
            </a:lvl1pPr>
            <a:lvl2pPr marL="627063" indent="-169863">
              <a:spcBef>
                <a:spcPts val="600"/>
              </a:spcBef>
              <a:buClr>
                <a:schemeClr val="accent1">
                  <a:lumMod val="50000"/>
                </a:schemeClr>
              </a:buClr>
              <a:buFont typeface="Arial" pitchFamily="34" charset="0"/>
              <a:buChar char="-"/>
              <a:defRPr sz="2000">
                <a:solidFill>
                  <a:schemeClr val="tx2"/>
                </a:solidFill>
                <a:latin typeface="Franklin Gothic Book" panose="020B0503020102020204" pitchFamily="34" charset="0"/>
              </a:defRPr>
            </a:lvl2pPr>
            <a:lvl3pPr>
              <a:spcBef>
                <a:spcPts val="600"/>
              </a:spcBef>
              <a:buClr>
                <a:schemeClr val="tx2">
                  <a:lumMod val="50000"/>
                </a:schemeClr>
              </a:buClr>
              <a:buSzPct val="80000"/>
              <a:buFont typeface="Wingdings" pitchFamily="2" charset="2"/>
              <a:buChar char="§"/>
              <a:defRPr sz="2000">
                <a:solidFill>
                  <a:schemeClr val="tx2"/>
                </a:solidFill>
                <a:latin typeface="Franklin Gothic Book" panose="020B0503020102020204" pitchFamily="34" charset="0"/>
              </a:defRPr>
            </a:lvl3pPr>
            <a:lvl4pPr>
              <a:defRPr>
                <a:solidFill>
                  <a:schemeClr val="accent1">
                    <a:lumMod val="50000"/>
                  </a:schemeClr>
                </a:solidFill>
              </a:defRPr>
            </a:lvl4pPr>
            <a:lvl5pPr>
              <a:defRPr>
                <a:solidFill>
                  <a:schemeClr val="accent1">
                    <a:lumMod val="50000"/>
                  </a:schemeClr>
                </a:solidFill>
              </a:defRPr>
            </a:lvl5pPr>
          </a:lstStyle>
          <a:p>
            <a:pPr lvl="0"/>
            <a:r>
              <a:rPr lang="fr-FR" dirty="0" err="1"/>
              <a:t>Add</a:t>
            </a:r>
            <a:r>
              <a:rPr lang="fr-FR" dirty="0"/>
              <a:t> </a:t>
            </a:r>
            <a:r>
              <a:rPr lang="fr-FR" dirty="0" err="1"/>
              <a:t>text</a:t>
            </a:r>
            <a:r>
              <a:rPr lang="fr-FR" dirty="0"/>
              <a:t> and figures </a:t>
            </a:r>
            <a:r>
              <a:rPr lang="fr-FR" dirty="0" err="1"/>
              <a:t>here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Tree>
    <p:extLst>
      <p:ext uri="{BB962C8B-B14F-4D97-AF65-F5344CB8AC3E}">
        <p14:creationId xmlns:p14="http://schemas.microsoft.com/office/powerpoint/2010/main" val="365768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4836F-2602-4C6A-9C01-FAC90BC705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BA8347-64FB-4C7E-9164-2DE6A2F08D1A}"/>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5C5AD2-4F39-4809-AC14-917B2E176230}"/>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C19A53B7-FD2F-4893-98B6-695B7C7B36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F39C9B-D3B8-45F7-92E8-299BCB4A661B}"/>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3144383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ext Box 3"/>
          <p:cNvSpPr txBox="1">
            <a:spLocks noChangeArrowheads="1"/>
          </p:cNvSpPr>
          <p:nvPr userDrawn="1"/>
        </p:nvSpPr>
        <p:spPr bwMode="auto">
          <a:xfrm>
            <a:off x="6403010" y="5765773"/>
            <a:ext cx="4637314" cy="300788"/>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dirty="0">
                <a:solidFill>
                  <a:schemeClr val="accent6"/>
                </a:solidFill>
                <a:uFill>
                  <a:solidFill>
                    <a:srgbClr val="FFFFFF"/>
                  </a:solidFill>
                </a:uFill>
                <a:latin typeface="Franklin Gothic Book" panose="020B0503020102020204" pitchFamily="34" charset="0"/>
                <a:ea typeface="DejaVu Sans"/>
              </a:rPr>
              <a:t>ESFRI Hearing, 27 April 2021</a:t>
            </a: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5018481" y="4148591"/>
            <a:ext cx="7223847"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810" y="60265"/>
            <a:ext cx="7123190" cy="3681991"/>
          </a:xfrm>
          <a:prstGeom prst="rect">
            <a:avLst/>
          </a:prstGeom>
        </p:spPr>
      </p:pic>
      <p:sp>
        <p:nvSpPr>
          <p:cNvPr id="11"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1"/>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tx1"/>
          </a:solidFill>
          <a:effectLst/>
        </p:spPr>
        <p:txBody>
          <a:bodyPr wrap="square" anchor="ctr">
            <a:noAutofit/>
          </a:bodyPr>
          <a:lstStyle>
            <a:lvl1pPr marL="0" indent="0" algn="ctr">
              <a:buNone/>
              <a:defRPr/>
            </a:lvl1pPr>
          </a:lstStyle>
          <a:p>
            <a:r>
              <a:rPr lang="en-US" dirty="0"/>
              <a:t>Insert image</a:t>
            </a:r>
          </a:p>
        </p:txBody>
      </p:sp>
      <p:pic>
        <p:nvPicPr>
          <p:cNvPr id="10" name="Image 14" descr="bar.jpg"/>
          <p:cNvPicPr>
            <a:picLocks/>
          </p:cNvPicPr>
          <p:nvPr userDrawn="1"/>
        </p:nvPicPr>
        <p:blipFill>
          <a:blip r:embed="rId3" cstate="print"/>
          <a:stretch>
            <a:fillRect/>
          </a:stretch>
        </p:blipFill>
        <p:spPr>
          <a:xfrm>
            <a:off x="5665789" y="6227221"/>
            <a:ext cx="6111756" cy="85702"/>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11747" y="6330298"/>
            <a:ext cx="641386" cy="360780"/>
          </a:xfrm>
          <a:prstGeom prst="rect">
            <a:avLst/>
          </a:prstGeom>
        </p:spPr>
      </p:pic>
      <p:sp>
        <p:nvSpPr>
          <p:cNvPr id="3" name="TextBox 2"/>
          <p:cNvSpPr txBox="1"/>
          <p:nvPr userDrawn="1"/>
        </p:nvSpPr>
        <p:spPr>
          <a:xfrm>
            <a:off x="7076366" y="6312923"/>
            <a:ext cx="4433960" cy="369332"/>
          </a:xfrm>
          <a:prstGeom prst="rect">
            <a:avLst/>
          </a:prstGeom>
          <a:noFill/>
        </p:spPr>
        <p:txBody>
          <a:bodyPr wrap="square" rtlCol="0">
            <a:spAutoFit/>
          </a:bodyPr>
          <a:lstStyle/>
          <a:p>
            <a:r>
              <a:rPr lang="en-US" sz="900" b="0" i="0" kern="1200">
                <a:solidFill>
                  <a:schemeClr val="accent6"/>
                </a:solidFill>
                <a:effectLst/>
                <a:latin typeface="Franklin Gothic Book" panose="020B0503020102020204" pitchFamily="34" charset="0"/>
                <a:ea typeface="+mn-ea"/>
                <a:cs typeface="+mn-cs"/>
              </a:rPr>
              <a:t>This project receives funding from the European Union’s Horizon 2020 research and innovation </a:t>
            </a:r>
            <a:r>
              <a:rPr lang="en-US" sz="900" b="0" i="0" kern="1200" err="1">
                <a:solidFill>
                  <a:schemeClr val="accent6"/>
                </a:solidFill>
                <a:effectLst/>
                <a:latin typeface="Franklin Gothic Book" panose="020B0503020102020204" pitchFamily="34" charset="0"/>
                <a:ea typeface="+mn-ea"/>
                <a:cs typeface="+mn-cs"/>
              </a:rPr>
              <a:t>programme</a:t>
            </a:r>
            <a:r>
              <a:rPr lang="en-US" sz="900" b="0" i="0" kern="1200">
                <a:solidFill>
                  <a:schemeClr val="accent6"/>
                </a:solidFill>
                <a:effectLst/>
                <a:latin typeface="Franklin Gothic Book" panose="020B0503020102020204" pitchFamily="34" charset="0"/>
                <a:ea typeface="+mn-ea"/>
                <a:cs typeface="+mn-cs"/>
              </a:rPr>
              <a:t> under grant</a:t>
            </a:r>
            <a:r>
              <a:rPr lang="en-US" sz="900" b="0" i="0" kern="1200" baseline="0">
                <a:solidFill>
                  <a:schemeClr val="accent6"/>
                </a:solidFill>
                <a:effectLst/>
                <a:latin typeface="Franklin Gothic Book" panose="020B0503020102020204" pitchFamily="34" charset="0"/>
                <a:ea typeface="+mn-ea"/>
                <a:cs typeface="+mn-cs"/>
              </a:rPr>
              <a:t> </a:t>
            </a:r>
            <a:r>
              <a:rPr lang="en-US" sz="900" b="0" i="0" kern="1200">
                <a:solidFill>
                  <a:schemeClr val="accent6"/>
                </a:solidFill>
                <a:effectLst/>
                <a:latin typeface="Franklin Gothic Book" panose="020B0503020102020204" pitchFamily="34" charset="0"/>
                <a:ea typeface="+mn-ea"/>
                <a:cs typeface="+mn-cs"/>
              </a:rPr>
              <a:t>agreements No 654109 and 739530</a:t>
            </a:r>
            <a:endParaRPr lang="en-US" sz="90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400187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Image 8" descr="bar.jpg"/>
          <p:cNvPicPr>
            <a:picLocks/>
          </p:cNvPicPr>
          <p:nvPr userDrawn="1"/>
        </p:nvPicPr>
        <p:blipFill>
          <a:blip r:embed="rId2" cstate="print"/>
          <a:stretch>
            <a:fillRect/>
          </a:stretch>
        </p:blipFill>
        <p:spPr>
          <a:xfrm>
            <a:off x="0" y="2226482"/>
            <a:ext cx="12192000" cy="612000"/>
          </a:xfrm>
          <a:prstGeom prst="rect">
            <a:avLst/>
          </a:prstGeom>
        </p:spPr>
      </p:pic>
      <p:pic>
        <p:nvPicPr>
          <p:cNvPr id="8" name="Image 3" descr="logo-actris.gif"/>
          <p:cNvPicPr>
            <a:picLocks noChangeAspect="1"/>
          </p:cNvPicPr>
          <p:nvPr userDrawn="1"/>
        </p:nvPicPr>
        <p:blipFill>
          <a:blip r:embed="rId3" cstate="print"/>
          <a:srcRect/>
          <a:stretch>
            <a:fillRect/>
          </a:stretch>
        </p:blipFill>
        <p:spPr bwMode="auto">
          <a:xfrm>
            <a:off x="4077744" y="240224"/>
            <a:ext cx="3422765" cy="1748617"/>
          </a:xfrm>
          <a:prstGeom prst="rect">
            <a:avLst/>
          </a:prstGeom>
          <a:noFill/>
          <a:ln w="9525">
            <a:noFill/>
            <a:miter lim="800000"/>
            <a:headEnd/>
            <a:tailEnd/>
          </a:ln>
        </p:spPr>
      </p:pic>
      <p:sp>
        <p:nvSpPr>
          <p:cNvPr id="10" name="Text Box 3"/>
          <p:cNvSpPr txBox="1">
            <a:spLocks noChangeArrowheads="1"/>
          </p:cNvSpPr>
          <p:nvPr userDrawn="1"/>
        </p:nvSpPr>
        <p:spPr bwMode="auto">
          <a:xfrm>
            <a:off x="911424" y="5361478"/>
            <a:ext cx="8832981" cy="685059"/>
          </a:xfrm>
          <a:prstGeom prst="rect">
            <a:avLst/>
          </a:prstGeom>
          <a:noFill/>
          <a:ln w="9525">
            <a:noFill/>
            <a:miter lim="800000"/>
            <a:headEnd/>
            <a:tailEnd/>
          </a:ln>
          <a:effectLst/>
        </p:spPr>
        <p:txBody>
          <a:bodyPr wrap="square">
            <a:spAutoFit/>
          </a:bodyPr>
          <a:lstStyle/>
          <a:p>
            <a:pPr>
              <a:lnSpc>
                <a:spcPct val="125000"/>
              </a:lnSpc>
            </a:pPr>
            <a:r>
              <a:rPr lang="it-IT" sz="1600" b="1" i="1" strike="noStrike" spc="-1" dirty="0">
                <a:solidFill>
                  <a:srgbClr val="215968"/>
                </a:solidFill>
                <a:uFill>
                  <a:solidFill>
                    <a:srgbClr val="FFFFFF"/>
                  </a:solidFill>
                </a:uFill>
                <a:latin typeface="+mn-lt"/>
              </a:rPr>
              <a:t>EMEP TFMM</a:t>
            </a:r>
          </a:p>
          <a:p>
            <a:pPr>
              <a:lnSpc>
                <a:spcPct val="125000"/>
              </a:lnSpc>
            </a:pPr>
            <a:r>
              <a:rPr lang="it-IT" sz="1600" b="1" i="1" strike="noStrike" spc="-1" dirty="0">
                <a:solidFill>
                  <a:srgbClr val="215968"/>
                </a:solidFill>
                <a:uFill>
                  <a:solidFill>
                    <a:srgbClr val="FFFFFF"/>
                  </a:solidFill>
                </a:uFill>
                <a:latin typeface="+mn-lt"/>
              </a:rPr>
              <a:t>10 </a:t>
            </a:r>
            <a:r>
              <a:rPr lang="it-IT" sz="1600" b="1" i="1" strike="noStrike" spc="-1" dirty="0" err="1">
                <a:solidFill>
                  <a:srgbClr val="215968"/>
                </a:solidFill>
                <a:uFill>
                  <a:solidFill>
                    <a:srgbClr val="FFFFFF"/>
                  </a:solidFill>
                </a:uFill>
                <a:latin typeface="+mn-lt"/>
              </a:rPr>
              <a:t>May</a:t>
            </a:r>
            <a:r>
              <a:rPr lang="it-IT" sz="1600" b="1" i="1" strike="noStrike" spc="-1" dirty="0">
                <a:solidFill>
                  <a:srgbClr val="215968"/>
                </a:solidFill>
                <a:uFill>
                  <a:solidFill>
                    <a:srgbClr val="FFFFFF"/>
                  </a:solidFill>
                </a:uFill>
                <a:latin typeface="+mn-lt"/>
              </a:rPr>
              <a:t> 2021</a:t>
            </a:r>
          </a:p>
        </p:txBody>
      </p:sp>
      <p:pic>
        <p:nvPicPr>
          <p:cNvPr id="11" name="Image 12" descr="flag_yellow_high.jpg"/>
          <p:cNvPicPr/>
          <p:nvPr userDrawn="1"/>
        </p:nvPicPr>
        <p:blipFill>
          <a:blip r:embed="rId4" cstate="print"/>
          <a:stretch>
            <a:fillRect/>
          </a:stretch>
        </p:blipFill>
        <p:spPr>
          <a:xfrm>
            <a:off x="10368366" y="5661248"/>
            <a:ext cx="1207882" cy="723900"/>
          </a:xfrm>
          <a:prstGeom prst="rect">
            <a:avLst/>
          </a:prstGeom>
        </p:spPr>
      </p:pic>
      <p:sp>
        <p:nvSpPr>
          <p:cNvPr id="12" name="Titre 1"/>
          <p:cNvSpPr>
            <a:spLocks noGrp="1"/>
          </p:cNvSpPr>
          <p:nvPr>
            <p:ph type="ctrTitle" hasCustomPrompt="1"/>
          </p:nvPr>
        </p:nvSpPr>
        <p:spPr>
          <a:xfrm>
            <a:off x="0" y="2708921"/>
            <a:ext cx="12192000" cy="1470025"/>
          </a:xfrm>
        </p:spPr>
        <p:txBody>
          <a:bodyPr>
            <a:normAutofit/>
          </a:bodyPr>
          <a:lstStyle>
            <a:lvl1pPr algn="ctr">
              <a:defRPr sz="3600" b="1" baseline="0">
                <a:solidFill>
                  <a:schemeClr val="accent6"/>
                </a:solidFill>
              </a:defRPr>
            </a:lvl1pPr>
          </a:lstStyle>
          <a:p>
            <a:r>
              <a:rPr lang="fr-FR" dirty="0" err="1"/>
              <a:t>Presentation</a:t>
            </a:r>
            <a:r>
              <a:rPr lang="fr-FR" dirty="0"/>
              <a:t> </a:t>
            </a:r>
            <a:r>
              <a:rPr lang="fr-FR" dirty="0" err="1"/>
              <a:t>title</a:t>
            </a:r>
            <a:r>
              <a:rPr lang="fr-FR" dirty="0"/>
              <a:t> </a:t>
            </a:r>
            <a:r>
              <a:rPr lang="fr-FR" dirty="0" err="1"/>
              <a:t>here</a:t>
            </a:r>
            <a:endParaRPr lang="fr-FR" dirty="0"/>
          </a:p>
        </p:txBody>
      </p:sp>
      <p:sp>
        <p:nvSpPr>
          <p:cNvPr id="13" name="Sous-titre 2"/>
          <p:cNvSpPr>
            <a:spLocks noGrp="1"/>
          </p:cNvSpPr>
          <p:nvPr>
            <p:ph type="subTitle" idx="1" hasCustomPrompt="1"/>
          </p:nvPr>
        </p:nvSpPr>
        <p:spPr>
          <a:xfrm>
            <a:off x="0" y="4149080"/>
            <a:ext cx="12192000" cy="792088"/>
          </a:xfrm>
        </p:spPr>
        <p:txBody>
          <a:bodyPr>
            <a:normAutofit/>
          </a:bodyPr>
          <a:lstStyle>
            <a:lvl1pPr marL="0" indent="0" algn="ctr">
              <a:buNone/>
              <a:defRPr sz="2400" b="1">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Presentation</a:t>
            </a:r>
            <a:r>
              <a:rPr lang="fr-FR" dirty="0"/>
              <a:t> </a:t>
            </a:r>
            <a:r>
              <a:rPr lang="fr-FR" dirty="0" err="1"/>
              <a:t>subtitle</a:t>
            </a:r>
            <a:r>
              <a:rPr lang="fr-FR" dirty="0"/>
              <a:t> </a:t>
            </a:r>
            <a:r>
              <a:rPr lang="fr-FR" dirty="0" err="1"/>
              <a:t>here</a:t>
            </a:r>
            <a:endParaRPr lang="fr-FR" dirty="0"/>
          </a:p>
          <a:p>
            <a:endParaRPr lang="fr-FR" dirty="0"/>
          </a:p>
        </p:txBody>
      </p:sp>
    </p:spTree>
    <p:extLst>
      <p:ext uri="{BB962C8B-B14F-4D97-AF65-F5344CB8AC3E}">
        <p14:creationId xmlns:p14="http://schemas.microsoft.com/office/powerpoint/2010/main" val="2968712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15" name="Image 14" descr="bar.jpg"/>
          <p:cNvPicPr>
            <a:picLocks/>
          </p:cNvPicPr>
          <p:nvPr userDrawn="1"/>
        </p:nvPicPr>
        <p:blipFill>
          <a:blip r:embed="rId2" cstate="print"/>
          <a:stretch>
            <a:fillRect/>
          </a:stretch>
        </p:blipFill>
        <p:spPr>
          <a:xfrm>
            <a:off x="2172586" y="6349562"/>
            <a:ext cx="8165690" cy="85702"/>
          </a:xfrm>
          <a:prstGeom prst="rect">
            <a:avLst/>
          </a:prstGeom>
        </p:spPr>
      </p:pic>
      <p:sp>
        <p:nvSpPr>
          <p:cNvPr id="7" name="Text Box 3"/>
          <p:cNvSpPr txBox="1">
            <a:spLocks noChangeArrowheads="1"/>
          </p:cNvSpPr>
          <p:nvPr userDrawn="1"/>
        </p:nvSpPr>
        <p:spPr bwMode="auto">
          <a:xfrm>
            <a:off x="0" y="6435264"/>
            <a:ext cx="12192000" cy="300788"/>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bg1"/>
                </a:solidFill>
                <a:uFill>
                  <a:solidFill>
                    <a:srgbClr val="FFFFFF"/>
                  </a:solidFill>
                </a:uFill>
                <a:latin typeface="Franklin Gothic Book" panose="020B0503020102020204" pitchFamily="34" charset="0"/>
                <a:ea typeface="DejaVu Sans"/>
              </a:rPr>
              <a:t>13. Interim ACTRIS </a:t>
            </a:r>
            <a:r>
              <a:rPr lang="it-IT" sz="1200" b="1" i="1" strike="noStrike" spc="-1" err="1">
                <a:solidFill>
                  <a:schemeClr val="bg1"/>
                </a:solidFill>
                <a:uFill>
                  <a:solidFill>
                    <a:srgbClr val="FFFFFF"/>
                  </a:solidFill>
                </a:uFill>
                <a:latin typeface="Franklin Gothic Book" panose="020B0503020102020204" pitchFamily="34" charset="0"/>
                <a:ea typeface="DejaVu Sans"/>
              </a:rPr>
              <a:t>Council</a:t>
            </a:r>
            <a:r>
              <a:rPr lang="it-IT" sz="1200" b="1" i="1" strike="noStrike" spc="-1">
                <a:solidFill>
                  <a:schemeClr val="bg1"/>
                </a:solidFill>
                <a:uFill>
                  <a:solidFill>
                    <a:srgbClr val="FFFFFF"/>
                  </a:solidFill>
                </a:uFill>
                <a:latin typeface="Franklin Gothic Book" panose="020B0503020102020204" pitchFamily="34" charset="0"/>
                <a:ea typeface="DejaVu Sans"/>
              </a:rPr>
              <a:t> meeting, </a:t>
            </a:r>
            <a:r>
              <a:rPr lang="it-IT" sz="1200" b="1" i="1" strike="noStrike" spc="-1" err="1">
                <a:solidFill>
                  <a:schemeClr val="bg1"/>
                </a:solidFill>
                <a:uFill>
                  <a:solidFill>
                    <a:srgbClr val="FFFFFF"/>
                  </a:solidFill>
                </a:uFill>
                <a:latin typeface="Franklin Gothic Book" panose="020B0503020102020204" pitchFamily="34" charset="0"/>
                <a:ea typeface="DejaVu Sans"/>
              </a:rPr>
              <a:t>virtual</a:t>
            </a:r>
            <a:r>
              <a:rPr lang="it-IT" sz="1200" b="1" i="1" strike="noStrike" spc="-1">
                <a:solidFill>
                  <a:schemeClr val="bg1"/>
                </a:solidFill>
                <a:uFill>
                  <a:solidFill>
                    <a:srgbClr val="FFFFFF"/>
                  </a:solidFill>
                </a:uFill>
                <a:latin typeface="Franklin Gothic Book" panose="020B0503020102020204" pitchFamily="34" charset="0"/>
                <a:ea typeface="DejaVu Sans"/>
              </a:rPr>
              <a:t>– </a:t>
            </a:r>
            <a:r>
              <a:rPr lang="it-IT" sz="1200" b="1" i="1" strike="noStrike" spc="-1" err="1">
                <a:solidFill>
                  <a:schemeClr val="bg1"/>
                </a:solidFill>
                <a:uFill>
                  <a:solidFill>
                    <a:srgbClr val="FFFFFF"/>
                  </a:solidFill>
                </a:uFill>
                <a:latin typeface="Franklin Gothic Book" panose="020B0503020102020204" pitchFamily="34" charset="0"/>
                <a:ea typeface="DejaVu Sans"/>
              </a:rPr>
              <a:t>Nov</a:t>
            </a:r>
            <a:r>
              <a:rPr lang="it-IT" sz="1200" b="1" i="1" strike="noStrike" spc="-1">
                <a:solidFill>
                  <a:schemeClr val="bg1"/>
                </a:solidFill>
                <a:uFill>
                  <a:solidFill>
                    <a:srgbClr val="FFFFFF"/>
                  </a:solidFill>
                </a:uFill>
                <a:latin typeface="Franklin Gothic Book" panose="020B0503020102020204" pitchFamily="34" charset="0"/>
                <a:ea typeface="DejaVu Sans"/>
              </a:rPr>
              <a:t>, 9-11, 2020</a:t>
            </a: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107931"/>
            <a:ext cx="12192000" cy="620688"/>
          </a:xfrm>
        </p:spPr>
        <p:txBody>
          <a:bodyPr>
            <a:normAutofit/>
          </a:bodyPr>
          <a:lstStyle>
            <a:lvl1pPr algn="ctr">
              <a:defRPr sz="2800" b="1" baseline="0">
                <a:solidFill>
                  <a:schemeClr val="bg1"/>
                </a:solidFill>
                <a:latin typeface="Franklin Gothic Book" panose="020B0503020102020204" pitchFamily="34" charset="0"/>
              </a:defRPr>
            </a:lvl1pPr>
          </a:lstStyle>
          <a:p>
            <a:r>
              <a:rPr lang="fr-FR" dirty="0"/>
              <a:t>Slide </a:t>
            </a:r>
            <a:r>
              <a:rPr lang="fr-FR" dirty="0" err="1"/>
              <a:t>title</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056" y="107931"/>
            <a:ext cx="2063944" cy="106728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6483" y="5901444"/>
            <a:ext cx="1458854" cy="820605"/>
          </a:xfrm>
          <a:prstGeom prst="rect">
            <a:avLst/>
          </a:prstGeom>
        </p:spPr>
      </p:pic>
    </p:spTree>
    <p:extLst>
      <p:ext uri="{BB962C8B-B14F-4D97-AF65-F5344CB8AC3E}">
        <p14:creationId xmlns:p14="http://schemas.microsoft.com/office/powerpoint/2010/main" val="1572923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3005" y="48436"/>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accent6"/>
                </a:solidFill>
                <a:uFill>
                  <a:solidFill>
                    <a:srgbClr val="FFFFFF"/>
                  </a:solidFill>
                </a:uFill>
                <a:latin typeface="Franklin Gothic Book" panose="020B0503020102020204" pitchFamily="34" charset="0"/>
                <a:ea typeface="DejaVu Sans"/>
              </a:rPr>
              <a:t>ACTRIS General Presentation, Place,</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Country</a:t>
            </a:r>
            <a:r>
              <a:rPr lang="it-IT" sz="1200" b="1" i="1" strike="noStrike" spc="-1">
                <a:solidFill>
                  <a:schemeClr val="accent6"/>
                </a:solidFill>
                <a:uFill>
                  <a:solidFill>
                    <a:srgbClr val="FFFFFF"/>
                  </a:solidFill>
                </a:uFill>
                <a:latin typeface="Franklin Gothic Book" panose="020B0503020102020204" pitchFamily="34" charset="0"/>
                <a:ea typeface="DejaVu Sans"/>
              </a:rPr>
              <a:t> – Month</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Day</a:t>
            </a:r>
            <a:r>
              <a:rPr lang="it-IT" sz="1200" b="1" i="1" strike="noStrike" spc="-1">
                <a:solidFill>
                  <a:schemeClr val="accent6"/>
                </a:solidFill>
                <a:uFill>
                  <a:solidFill>
                    <a:srgbClr val="FFFFFF"/>
                  </a:solidFill>
                </a:uFill>
                <a:latin typeface="Franklin Gothic Book" panose="020B0503020102020204" pitchFamily="34" charset="0"/>
                <a:ea typeface="DejaVu Sans"/>
              </a:rPr>
              <a:t>, Year</a:t>
            </a:r>
            <a:endParaRPr lang="it-IT" sz="1200" b="0" strike="noStrike" spc="-1">
              <a:solidFill>
                <a:schemeClr val="accent6"/>
              </a:solidFill>
              <a:uFill>
                <a:solidFill>
                  <a:srgbClr val="FFFFFF"/>
                </a:solidFill>
              </a:uFill>
              <a:latin typeface="Franklin Gothic Book" panose="020B0503020102020204" pitchFamily="34" charset="0"/>
            </a:endParaRP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0"/>
            <a:ext cx="121920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ACTRIS Picture 1</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36" y="5627632"/>
            <a:ext cx="1918605" cy="991731"/>
          </a:xfrm>
          <a:prstGeom prst="rect">
            <a:avLst/>
          </a:prstGeom>
        </p:spPr>
      </p:pic>
      <p:pic>
        <p:nvPicPr>
          <p:cNvPr id="4" name="Picture 3" descr="A person standing on top of a snow covered mountain&#10;&#10;Description automatically generated">
            <a:extLst>
              <a:ext uri="{FF2B5EF4-FFF2-40B4-BE49-F238E27FC236}">
                <a16:creationId xmlns:a16="http://schemas.microsoft.com/office/drawing/2014/main" id="{573C1853-D24A-4B99-B2CA-4EC283C868C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441" t="-883" r="24333" b="1"/>
          <a:stretch/>
        </p:blipFill>
        <p:spPr>
          <a:xfrm>
            <a:off x="3562350" y="652868"/>
            <a:ext cx="4108450" cy="5552263"/>
          </a:xfrm>
          <a:prstGeom prst="rect">
            <a:avLst/>
          </a:prstGeom>
        </p:spPr>
      </p:pic>
    </p:spTree>
    <p:extLst>
      <p:ext uri="{BB962C8B-B14F-4D97-AF65-F5344CB8AC3E}">
        <p14:creationId xmlns:p14="http://schemas.microsoft.com/office/powerpoint/2010/main" val="179108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3005" y="48436"/>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accent6"/>
                </a:solidFill>
                <a:uFill>
                  <a:solidFill>
                    <a:srgbClr val="FFFFFF"/>
                  </a:solidFill>
                </a:uFill>
                <a:latin typeface="Franklin Gothic Book" panose="020B0503020102020204" pitchFamily="34" charset="0"/>
                <a:ea typeface="DejaVu Sans"/>
              </a:rPr>
              <a:t>ACTRIS General Presentation, Place,</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Country</a:t>
            </a:r>
            <a:r>
              <a:rPr lang="it-IT" sz="1200" b="1" i="1" strike="noStrike" spc="-1">
                <a:solidFill>
                  <a:schemeClr val="accent6"/>
                </a:solidFill>
                <a:uFill>
                  <a:solidFill>
                    <a:srgbClr val="FFFFFF"/>
                  </a:solidFill>
                </a:uFill>
                <a:latin typeface="Franklin Gothic Book" panose="020B0503020102020204" pitchFamily="34" charset="0"/>
                <a:ea typeface="DejaVu Sans"/>
              </a:rPr>
              <a:t> – Month</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Day</a:t>
            </a:r>
            <a:r>
              <a:rPr lang="it-IT" sz="1200" b="1" i="1" strike="noStrike" spc="-1">
                <a:solidFill>
                  <a:schemeClr val="accent6"/>
                </a:solidFill>
                <a:uFill>
                  <a:solidFill>
                    <a:srgbClr val="FFFFFF"/>
                  </a:solidFill>
                </a:uFill>
                <a:latin typeface="Franklin Gothic Book" panose="020B0503020102020204" pitchFamily="34" charset="0"/>
                <a:ea typeface="DejaVu Sans"/>
              </a:rPr>
              <a:t>, Year</a:t>
            </a:r>
            <a:endParaRPr lang="it-IT" sz="1200" b="0" strike="noStrike" spc="-1">
              <a:solidFill>
                <a:schemeClr val="accent6"/>
              </a:solidFill>
              <a:uFill>
                <a:solidFill>
                  <a:srgbClr val="FFFFFF"/>
                </a:solidFill>
              </a:uFill>
              <a:latin typeface="Franklin Gothic Book" panose="020B0503020102020204" pitchFamily="34" charset="0"/>
            </a:endParaRP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0"/>
            <a:ext cx="121920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36" y="5627632"/>
            <a:ext cx="1918605" cy="991731"/>
          </a:xfrm>
          <a:prstGeom prst="rect">
            <a:avLst/>
          </a:prstGeom>
        </p:spPr>
      </p:pic>
      <p:pic>
        <p:nvPicPr>
          <p:cNvPr id="4" name="Picture 3" descr="A picture containing outdoor, water, boat, sun&#10;&#10;Description automatically generated">
            <a:extLst>
              <a:ext uri="{FF2B5EF4-FFF2-40B4-BE49-F238E27FC236}">
                <a16:creationId xmlns:a16="http://schemas.microsoft.com/office/drawing/2014/main" id="{1A0A54C3-488C-42E7-BCEF-81EAF9E895C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217"/>
          <a:stretch/>
        </p:blipFill>
        <p:spPr>
          <a:xfrm>
            <a:off x="3619500" y="1050062"/>
            <a:ext cx="5122577" cy="4794250"/>
          </a:xfrm>
          <a:prstGeom prst="rect">
            <a:avLst/>
          </a:prstGeom>
        </p:spPr>
      </p:pic>
    </p:spTree>
    <p:extLst>
      <p:ext uri="{BB962C8B-B14F-4D97-AF65-F5344CB8AC3E}">
        <p14:creationId xmlns:p14="http://schemas.microsoft.com/office/powerpoint/2010/main" val="1199523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3005" y="48436"/>
            <a:ext cx="1658995" cy="5584061"/>
          </a:xfrm>
          <a:prstGeom prst="rect">
            <a:avLst/>
          </a:prstGeom>
        </p:spPr>
      </p:pic>
      <p:pic>
        <p:nvPicPr>
          <p:cNvPr id="15" name="Image 14" descr="bar.jpg"/>
          <p:cNvPicPr>
            <a:picLocks/>
          </p:cNvPicPr>
          <p:nvPr userDrawn="1"/>
        </p:nvPicPr>
        <p:blipFill>
          <a:blip r:embed="rId3" cstate="print"/>
          <a:stretch>
            <a:fillRect/>
          </a:stretch>
        </p:blipFill>
        <p:spPr>
          <a:xfrm>
            <a:off x="2234382" y="6354475"/>
            <a:ext cx="8165690" cy="85702"/>
          </a:xfrm>
          <a:prstGeom prst="rect">
            <a:avLst/>
          </a:prstGeom>
        </p:spPr>
      </p:pic>
      <p:sp>
        <p:nvSpPr>
          <p:cNvPr id="7"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chemeClr val="accent6"/>
                </a:solidFill>
                <a:uFill>
                  <a:solidFill>
                    <a:srgbClr val="FFFFFF"/>
                  </a:solidFill>
                </a:uFill>
                <a:latin typeface="Franklin Gothic Book" panose="020B0503020102020204" pitchFamily="34" charset="0"/>
                <a:ea typeface="DejaVu Sans"/>
              </a:rPr>
              <a:t>ACTRIS General Presentation, Place,</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Country</a:t>
            </a:r>
            <a:r>
              <a:rPr lang="it-IT" sz="1200" b="1" i="1" strike="noStrike" spc="-1">
                <a:solidFill>
                  <a:schemeClr val="accent6"/>
                </a:solidFill>
                <a:uFill>
                  <a:solidFill>
                    <a:srgbClr val="FFFFFF"/>
                  </a:solidFill>
                </a:uFill>
                <a:latin typeface="Franklin Gothic Book" panose="020B0503020102020204" pitchFamily="34" charset="0"/>
                <a:ea typeface="DejaVu Sans"/>
              </a:rPr>
              <a:t> – Month</a:t>
            </a:r>
            <a:r>
              <a:rPr lang="it-IT" sz="1200" b="1" i="1" strike="noStrike" spc="-1" baseline="0">
                <a:solidFill>
                  <a:schemeClr val="accent6"/>
                </a:solidFill>
                <a:uFill>
                  <a:solidFill>
                    <a:srgbClr val="FFFFFF"/>
                  </a:solidFill>
                </a:uFill>
                <a:latin typeface="Franklin Gothic Book" panose="020B0503020102020204" pitchFamily="34" charset="0"/>
                <a:ea typeface="DejaVu Sans"/>
              </a:rPr>
              <a:t>, Day</a:t>
            </a:r>
            <a:r>
              <a:rPr lang="it-IT" sz="1200" b="1" i="1" strike="noStrike" spc="-1">
                <a:solidFill>
                  <a:schemeClr val="accent6"/>
                </a:solidFill>
                <a:uFill>
                  <a:solidFill>
                    <a:srgbClr val="FFFFFF"/>
                  </a:solidFill>
                </a:uFill>
                <a:latin typeface="Franklin Gothic Book" panose="020B0503020102020204" pitchFamily="34" charset="0"/>
                <a:ea typeface="DejaVu Sans"/>
              </a:rPr>
              <a:t>, Year</a:t>
            </a:r>
            <a:endParaRPr lang="it-IT" sz="1200" b="0" strike="noStrike" spc="-1">
              <a:solidFill>
                <a:schemeClr val="accent6"/>
              </a:solidFill>
              <a:uFill>
                <a:solidFill>
                  <a:srgbClr val="FFFFFF"/>
                </a:solidFill>
              </a:uFill>
              <a:latin typeface="Franklin Gothic Book" panose="020B0503020102020204" pitchFamily="34" charset="0"/>
            </a:endParaRPr>
          </a:p>
        </p:txBody>
      </p:sp>
      <p:sp>
        <p:nvSpPr>
          <p:cNvPr id="8"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0"/>
            <a:ext cx="12192000" cy="620688"/>
          </a:xfrm>
        </p:spPr>
        <p:txBody>
          <a:bodyPr>
            <a:normAutofit/>
          </a:bodyPr>
          <a:lstStyle>
            <a:lvl1pPr algn="ctr">
              <a:defRPr sz="2800" b="1" baseline="0">
                <a:solidFill>
                  <a:schemeClr val="accent6"/>
                </a:solidFill>
                <a:latin typeface="Franklin Gothic Book" panose="020B0503020102020204" pitchFamily="34" charset="0"/>
              </a:defRPr>
            </a:lvl1pPr>
          </a:lstStyle>
          <a:p>
            <a:r>
              <a:rPr lang="fr-FR" dirty="0"/>
              <a:t>Slide </a:t>
            </a:r>
            <a:r>
              <a:rPr lang="fr-FR" dirty="0" err="1"/>
              <a:t>title</a:t>
            </a:r>
            <a:endParaRPr lang="fr-FR"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36" y="5627632"/>
            <a:ext cx="1918605" cy="991731"/>
          </a:xfrm>
          <a:prstGeom prst="rect">
            <a:avLst/>
          </a:prstGeom>
        </p:spPr>
      </p:pic>
      <p:pic>
        <p:nvPicPr>
          <p:cNvPr id="4" name="Picture 3" descr="The tower of the city&#10;&#10;Description automatically generated">
            <a:extLst>
              <a:ext uri="{FF2B5EF4-FFF2-40B4-BE49-F238E27FC236}">
                <a16:creationId xmlns:a16="http://schemas.microsoft.com/office/drawing/2014/main" id="{7BB29F95-1866-4CBD-A656-F38CCB2B22B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8327" r="35052"/>
          <a:stretch/>
        </p:blipFill>
        <p:spPr>
          <a:xfrm>
            <a:off x="3136082" y="738117"/>
            <a:ext cx="5684068" cy="5498928"/>
          </a:xfrm>
          <a:prstGeom prst="rect">
            <a:avLst/>
          </a:prstGeom>
        </p:spPr>
      </p:pic>
    </p:spTree>
    <p:extLst>
      <p:ext uri="{BB962C8B-B14F-4D97-AF65-F5344CB8AC3E}">
        <p14:creationId xmlns:p14="http://schemas.microsoft.com/office/powerpoint/2010/main" val="194989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33EF-3DF9-46AB-B154-2CD8A3261A2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7751398-D81B-4258-A9A5-3BF8686B6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54C8C9F-8031-4C8B-BF84-6164A5561629}"/>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08D9BD2E-D392-4BF1-8A27-6EE05A9B57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7AC8E7-9DB5-4ED1-92A8-5BA69A151DD8}"/>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9496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362F14-22B0-4467-BC93-299BE307D75C}"/>
              </a:ext>
            </a:extLst>
          </p:cNvPr>
          <p:cNvSpPr>
            <a:spLocks noGrp="1"/>
          </p:cNvSpPr>
          <p:nvPr>
            <p:ph sz="half" idx="1"/>
          </p:nvPr>
        </p:nvSpPr>
        <p:spPr>
          <a:xfrm>
            <a:off x="779207" y="1172678"/>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E28946-1482-4F49-B301-2999AED6AC2A}"/>
              </a:ext>
            </a:extLst>
          </p:cNvPr>
          <p:cNvSpPr>
            <a:spLocks noGrp="1"/>
          </p:cNvSpPr>
          <p:nvPr>
            <p:ph sz="half" idx="2"/>
          </p:nvPr>
        </p:nvSpPr>
        <p:spPr>
          <a:xfrm>
            <a:off x="6241592" y="1204969"/>
            <a:ext cx="5181600" cy="4351338"/>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Text Box 3"/>
          <p:cNvSpPr txBox="1">
            <a:spLocks noChangeArrowheads="1"/>
          </p:cNvSpPr>
          <p:nvPr userDrawn="1"/>
        </p:nvSpPr>
        <p:spPr bwMode="auto">
          <a:xfrm>
            <a:off x="0" y="6435264"/>
            <a:ext cx="12192000" cy="304892"/>
          </a:xfrm>
          <a:prstGeom prst="rect">
            <a:avLst/>
          </a:prstGeom>
          <a:noFill/>
          <a:ln w="9525">
            <a:noFill/>
            <a:miter lim="800000"/>
            <a:headEnd/>
            <a:tailEnd/>
          </a:ln>
          <a:effectLst/>
        </p:spPr>
        <p:txBody>
          <a:bodyPr wrap="square">
            <a:spAutoFit/>
          </a:bodyPr>
          <a:lstStyle/>
          <a:p>
            <a:pPr algn="ctr">
              <a:lnSpc>
                <a:spcPct val="125000"/>
              </a:lnSpc>
            </a:pPr>
            <a:r>
              <a:rPr lang="it-IT" sz="1200" b="1" i="1" strike="noStrike" spc="-1">
                <a:solidFill>
                  <a:srgbClr val="215968"/>
                </a:solidFill>
                <a:uFill>
                  <a:solidFill>
                    <a:srgbClr val="FFFFFF"/>
                  </a:solidFill>
                </a:uFill>
                <a:latin typeface="+mn-lt"/>
                <a:ea typeface="DejaVu Sans"/>
              </a:rPr>
              <a:t>ACTRIS General Presentation, Place,</a:t>
            </a:r>
            <a:r>
              <a:rPr lang="it-IT" sz="1200" b="1" i="1" strike="noStrike" spc="-1" baseline="0">
                <a:solidFill>
                  <a:srgbClr val="215968"/>
                </a:solidFill>
                <a:uFill>
                  <a:solidFill>
                    <a:srgbClr val="FFFFFF"/>
                  </a:solidFill>
                </a:uFill>
                <a:latin typeface="+mn-lt"/>
                <a:ea typeface="DejaVu Sans"/>
              </a:rPr>
              <a:t> Country</a:t>
            </a:r>
            <a:r>
              <a:rPr lang="it-IT" sz="1200" b="1" i="1" strike="noStrike" spc="-1">
                <a:solidFill>
                  <a:srgbClr val="215968"/>
                </a:solidFill>
                <a:uFill>
                  <a:solidFill>
                    <a:srgbClr val="FFFFFF"/>
                  </a:solidFill>
                </a:uFill>
                <a:latin typeface="+mn-lt"/>
                <a:ea typeface="DejaVu Sans"/>
              </a:rPr>
              <a:t> – Month</a:t>
            </a:r>
            <a:r>
              <a:rPr lang="it-IT" sz="1200" b="1" i="1" strike="noStrike" spc="-1" baseline="0">
                <a:solidFill>
                  <a:srgbClr val="215968"/>
                </a:solidFill>
                <a:uFill>
                  <a:solidFill>
                    <a:srgbClr val="FFFFFF"/>
                  </a:solidFill>
                </a:uFill>
                <a:latin typeface="+mn-lt"/>
                <a:ea typeface="DejaVu Sans"/>
              </a:rPr>
              <a:t>, Day</a:t>
            </a:r>
            <a:r>
              <a:rPr lang="it-IT" sz="1200" b="1" i="1" strike="noStrike" spc="-1">
                <a:solidFill>
                  <a:srgbClr val="215968"/>
                </a:solidFill>
                <a:uFill>
                  <a:solidFill>
                    <a:srgbClr val="FFFFFF"/>
                  </a:solidFill>
                </a:uFill>
                <a:latin typeface="+mn-lt"/>
                <a:ea typeface="DejaVu Sans"/>
              </a:rPr>
              <a:t>, Year</a:t>
            </a:r>
            <a:endParaRPr lang="it-IT" sz="1200" b="0" strike="noStrike" spc="-1">
              <a:solidFill>
                <a:srgbClr val="000000"/>
              </a:solidFill>
              <a:uFill>
                <a:solidFill>
                  <a:srgbClr val="FFFFFF"/>
                </a:solidFill>
              </a:uFill>
              <a:latin typeface="Arial"/>
            </a:endParaRPr>
          </a:p>
        </p:txBody>
      </p:sp>
      <p:pic>
        <p:nvPicPr>
          <p:cNvPr id="12" name="Image 14" descr="bar.jpg"/>
          <p:cNvPicPr>
            <a:picLocks/>
          </p:cNvPicPr>
          <p:nvPr userDrawn="1"/>
        </p:nvPicPr>
        <p:blipFill>
          <a:blip r:embed="rId2" cstate="print"/>
          <a:stretch>
            <a:fillRect/>
          </a:stretch>
        </p:blipFill>
        <p:spPr>
          <a:xfrm>
            <a:off x="0" y="983760"/>
            <a:ext cx="12192000" cy="288000"/>
          </a:xfrm>
          <a:prstGeom prst="rect">
            <a:avLst/>
          </a:prstGeom>
        </p:spPr>
      </p:pic>
      <p:sp>
        <p:nvSpPr>
          <p:cNvPr id="13" name="Titre 1">
            <a:extLst>
              <a:ext uri="{FF2B5EF4-FFF2-40B4-BE49-F238E27FC236}">
                <a16:creationId xmlns:a16="http://schemas.microsoft.com/office/drawing/2014/main" id="{1CC0AEB2-7DAC-4B2B-B2CB-178607B31DA8}"/>
              </a:ext>
            </a:extLst>
          </p:cNvPr>
          <p:cNvSpPr>
            <a:spLocks noGrp="1"/>
          </p:cNvSpPr>
          <p:nvPr>
            <p:ph type="title" hasCustomPrompt="1"/>
          </p:nvPr>
        </p:nvSpPr>
        <p:spPr>
          <a:xfrm>
            <a:off x="0" y="186052"/>
            <a:ext cx="12192000" cy="620688"/>
          </a:xfrm>
        </p:spPr>
        <p:txBody>
          <a:bodyPr>
            <a:normAutofit/>
          </a:bodyPr>
          <a:lstStyle>
            <a:lvl1pPr algn="ctr">
              <a:defRPr sz="2600" b="1" baseline="0">
                <a:solidFill>
                  <a:schemeClr val="accent6"/>
                </a:solidFill>
              </a:defRPr>
            </a:lvl1pPr>
          </a:lstStyle>
          <a:p>
            <a:r>
              <a:rPr lang="fr-FR" dirty="0"/>
              <a:t>Slide </a:t>
            </a:r>
            <a:r>
              <a:rPr lang="fr-FR" dirty="0" err="1"/>
              <a:t>title</a:t>
            </a:r>
            <a:endParaRPr lang="fr-FR" dirty="0"/>
          </a:p>
        </p:txBody>
      </p:sp>
      <p:pic>
        <p:nvPicPr>
          <p:cNvPr id="14" name="Image 14" descr="bar.jpg"/>
          <p:cNvPicPr>
            <a:picLocks/>
          </p:cNvPicPr>
          <p:nvPr userDrawn="1"/>
        </p:nvPicPr>
        <p:blipFill>
          <a:blip r:embed="rId2" cstate="print"/>
          <a:stretch>
            <a:fillRect/>
          </a:stretch>
        </p:blipFill>
        <p:spPr>
          <a:xfrm>
            <a:off x="0" y="6146236"/>
            <a:ext cx="12192000" cy="288000"/>
          </a:xfrm>
          <a:prstGeom prst="rect">
            <a:avLst/>
          </a:prstGeom>
        </p:spPr>
      </p:pic>
      <p:pic>
        <p:nvPicPr>
          <p:cNvPr id="8" name="Immagine 13" descr="logo-actris.jpg"/>
          <p:cNvPicPr>
            <a:picLocks noChangeAspect="1"/>
          </p:cNvPicPr>
          <p:nvPr userDrawn="1"/>
        </p:nvPicPr>
        <p:blipFill>
          <a:blip r:embed="rId3" cstate="print"/>
          <a:stretch>
            <a:fillRect/>
          </a:stretch>
        </p:blipFill>
        <p:spPr>
          <a:xfrm>
            <a:off x="0" y="0"/>
            <a:ext cx="1753630" cy="909637"/>
          </a:xfrm>
          <a:prstGeom prst="rect">
            <a:avLst/>
          </a:prstGeom>
        </p:spPr>
      </p:pic>
    </p:spTree>
    <p:extLst>
      <p:ext uri="{BB962C8B-B14F-4D97-AF65-F5344CB8AC3E}">
        <p14:creationId xmlns:p14="http://schemas.microsoft.com/office/powerpoint/2010/main" val="176126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F437E-6C17-4000-91A3-444FC7ED401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EA8C02-C898-4F3A-A604-1341D628B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FC25722-983F-4613-9362-BEA8012A68A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D08A34D-8A53-4857-B512-87908C406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90AEA9B-737A-4838-88CA-1436737E412B}"/>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E71BDF2-0178-4195-9510-CBC5577A4EBB}"/>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8" name="Segnaposto piè di pagina 7">
            <a:extLst>
              <a:ext uri="{FF2B5EF4-FFF2-40B4-BE49-F238E27FC236}">
                <a16:creationId xmlns:a16="http://schemas.microsoft.com/office/drawing/2014/main" id="{28E28D6D-1791-4595-AB7D-8B953C0A6CF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60D1170-2B4B-425E-A638-30CE68884939}"/>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224597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08AC4-0AE8-4554-A3ED-9CA11D9504D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C6AFB61-DA78-477B-817F-8A45DF6AD3FD}"/>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4" name="Segnaposto piè di pagina 3">
            <a:extLst>
              <a:ext uri="{FF2B5EF4-FFF2-40B4-BE49-F238E27FC236}">
                <a16:creationId xmlns:a16="http://schemas.microsoft.com/office/drawing/2014/main" id="{CF132144-65B1-411C-A008-BE44F9BCAB0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B65372F-DF25-4200-9513-0B11A5AA3D79}"/>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373273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49EB3CD-3A17-4D46-9E22-78B2AF515812}"/>
              </a:ext>
            </a:extLst>
          </p:cNvPr>
          <p:cNvSpPr>
            <a:spLocks noGrp="1"/>
          </p:cNvSpPr>
          <p:nvPr>
            <p:ph type="dt" sz="half" idx="10"/>
          </p:nvPr>
        </p:nvSpPr>
        <p:spPr/>
        <p:txBody>
          <a:bodyPr/>
          <a:lstStyle/>
          <a:p>
            <a:fld id="{F05C76CD-B133-466E-95AF-2000D3B4E57B}" type="datetimeFigureOut">
              <a:rPr lang="it-IT" smtClean="0"/>
              <a:pPr/>
              <a:t>07/05/21</a:t>
            </a:fld>
            <a:endParaRPr lang="it-IT"/>
          </a:p>
        </p:txBody>
      </p:sp>
      <p:sp>
        <p:nvSpPr>
          <p:cNvPr id="3" name="Segnaposto piè di pagina 2">
            <a:extLst>
              <a:ext uri="{FF2B5EF4-FFF2-40B4-BE49-F238E27FC236}">
                <a16:creationId xmlns:a16="http://schemas.microsoft.com/office/drawing/2014/main" id="{A0CFF2DB-2FFD-42B4-8205-58F8BA5B2F8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FC88688-FC58-48E4-9B56-9ED40F0C113E}"/>
              </a:ext>
            </a:extLst>
          </p:cNvPr>
          <p:cNvSpPr>
            <a:spLocks noGrp="1"/>
          </p:cNvSpPr>
          <p:nvPr>
            <p:ph type="sldNum" sz="quarter" idx="12"/>
          </p:nvPr>
        </p:nvSpPr>
        <p:spPr/>
        <p:txBody>
          <a:bodyPr/>
          <a:lstStyle/>
          <a:p>
            <a:fld id="{0112DC52-9C43-4CF5-990C-A1125E677380}" type="slidenum">
              <a:rPr lang="it-IT" smtClean="0"/>
              <a:pPr/>
              <a:t>‹N°›</a:t>
            </a:fld>
            <a:endParaRPr lang="it-IT"/>
          </a:p>
        </p:txBody>
      </p:sp>
    </p:spTree>
    <p:extLst>
      <p:ext uri="{BB962C8B-B14F-4D97-AF65-F5344CB8AC3E}">
        <p14:creationId xmlns:p14="http://schemas.microsoft.com/office/powerpoint/2010/main" val="105288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3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ackgroun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73" y="115083"/>
            <a:ext cx="10058400" cy="5704450"/>
          </a:xfrm>
          <a:prstGeom prst="rect">
            <a:avLst/>
          </a:prstGeom>
        </p:spPr>
      </p:pic>
      <p:sp>
        <p:nvSpPr>
          <p:cNvPr id="6" name="Text Box 3"/>
          <p:cNvSpPr txBox="1">
            <a:spLocks noChangeArrowheads="1"/>
          </p:cNvSpPr>
          <p:nvPr userDrawn="1"/>
        </p:nvSpPr>
        <p:spPr bwMode="auto">
          <a:xfrm>
            <a:off x="83573" y="5956729"/>
            <a:ext cx="6012426" cy="531620"/>
          </a:xfrm>
          <a:prstGeom prst="rect">
            <a:avLst/>
          </a:prstGeom>
          <a:noFill/>
          <a:ln w="9525">
            <a:noFill/>
            <a:miter lim="800000"/>
            <a:headEnd/>
            <a:tailEnd/>
          </a:ln>
          <a:effectLst/>
        </p:spPr>
        <p:txBody>
          <a:bodyPr wrap="square">
            <a:spAutoFit/>
          </a:bodyPr>
          <a:lstStyle/>
          <a:p>
            <a:pPr algn="l">
              <a:lnSpc>
                <a:spcPct val="125000"/>
              </a:lnSpc>
            </a:pPr>
            <a:r>
              <a:rPr lang="it-IT" sz="1200" b="1" i="1" strike="noStrike" spc="-1" dirty="0">
                <a:solidFill>
                  <a:schemeClr val="tx1"/>
                </a:solidFill>
                <a:uFill>
                  <a:solidFill>
                    <a:srgbClr val="FFFFFF"/>
                  </a:solidFill>
                </a:uFill>
                <a:latin typeface="Franklin Gothic Book" panose="020B0503020102020204" pitchFamily="34" charset="0"/>
                <a:ea typeface="DejaVu Sans"/>
              </a:rPr>
              <a:t>ESFRI Hearing</a:t>
            </a:r>
          </a:p>
          <a:p>
            <a:pPr algn="l">
              <a:lnSpc>
                <a:spcPct val="125000"/>
              </a:lnSpc>
            </a:pPr>
            <a:r>
              <a:rPr lang="it-IT" sz="1200" b="1" i="1" strike="noStrike" spc="-1" dirty="0">
                <a:solidFill>
                  <a:schemeClr val="tx1"/>
                </a:solidFill>
                <a:uFill>
                  <a:solidFill>
                    <a:srgbClr val="FFFFFF"/>
                  </a:solidFill>
                </a:uFill>
                <a:latin typeface="Franklin Gothic Book" panose="020B0503020102020204" pitchFamily="34" charset="0"/>
                <a:ea typeface="DejaVu Sans"/>
              </a:rPr>
              <a:t>27 April 2021</a:t>
            </a:r>
          </a:p>
        </p:txBody>
      </p:sp>
      <p:pic>
        <p:nvPicPr>
          <p:cNvPr id="10" name="Image 14" descr="bar.jpg"/>
          <p:cNvPicPr>
            <a:picLocks/>
          </p:cNvPicPr>
          <p:nvPr userDrawn="1"/>
        </p:nvPicPr>
        <p:blipFill>
          <a:blip r:embed="rId3" cstate="print"/>
          <a:stretch>
            <a:fillRect/>
          </a:stretch>
        </p:blipFill>
        <p:spPr>
          <a:xfrm>
            <a:off x="0" y="5780059"/>
            <a:ext cx="12192000" cy="12974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21716" y="279207"/>
            <a:ext cx="5948565" cy="3076054"/>
          </a:xfrm>
          <a:prstGeom prst="rect">
            <a:avLst/>
          </a:prstGeom>
        </p:spPr>
      </p:pic>
      <p:sp>
        <p:nvSpPr>
          <p:cNvPr id="17" name="Titre 1"/>
          <p:cNvSpPr>
            <a:spLocks noGrp="1"/>
          </p:cNvSpPr>
          <p:nvPr>
            <p:ph type="ctrTitle" hasCustomPrompt="1"/>
          </p:nvPr>
        </p:nvSpPr>
        <p:spPr>
          <a:xfrm>
            <a:off x="0" y="3767290"/>
            <a:ext cx="12192000" cy="1470025"/>
          </a:xfrm>
        </p:spPr>
        <p:txBody>
          <a:bodyPr>
            <a:normAutofit/>
          </a:bodyPr>
          <a:lstStyle>
            <a:lvl1pPr algn="ctr">
              <a:defRPr sz="3600" b="1" baseline="0">
                <a:solidFill>
                  <a:schemeClr val="tx1"/>
                </a:solidFill>
                <a:latin typeface="Franklin Gothic Book" panose="020B0503020102020204" pitchFamily="34" charset="0"/>
              </a:defRPr>
            </a:lvl1pPr>
          </a:lstStyle>
          <a:p>
            <a:r>
              <a:rPr lang="fr-FR" dirty="0" err="1"/>
              <a:t>Presentation</a:t>
            </a:r>
            <a:r>
              <a:rPr lang="fr-FR" dirty="0"/>
              <a:t> </a:t>
            </a:r>
            <a:r>
              <a:rPr lang="fr-FR" dirty="0" err="1"/>
              <a:t>title</a:t>
            </a:r>
            <a:r>
              <a:rPr lang="fr-FR" dirty="0"/>
              <a:t> </a:t>
            </a:r>
            <a:r>
              <a:rPr lang="fr-FR" dirty="0" err="1"/>
              <a:t>here</a:t>
            </a:r>
            <a:endParaRPr lang="fr-FR" dirty="0"/>
          </a:p>
        </p:txBody>
      </p:sp>
      <p:sp>
        <p:nvSpPr>
          <p:cNvPr id="21" name="Sous-titre 2"/>
          <p:cNvSpPr>
            <a:spLocks noGrp="1"/>
          </p:cNvSpPr>
          <p:nvPr>
            <p:ph type="subTitle" idx="1" hasCustomPrompt="1"/>
          </p:nvPr>
        </p:nvSpPr>
        <p:spPr>
          <a:xfrm>
            <a:off x="-66369" y="4963825"/>
            <a:ext cx="12192000" cy="792088"/>
          </a:xfrm>
        </p:spPr>
        <p:txBody>
          <a:bodyPr>
            <a:normAutofit/>
          </a:bodyPr>
          <a:lstStyle>
            <a:lvl1pPr marL="0" indent="0" algn="ctr">
              <a:buNone/>
              <a:defRPr sz="24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Presentation</a:t>
            </a:r>
            <a:r>
              <a:rPr lang="fr-FR" dirty="0"/>
              <a:t> </a:t>
            </a:r>
            <a:r>
              <a:rPr lang="fr-FR" dirty="0" err="1"/>
              <a:t>subtitle</a:t>
            </a:r>
            <a:r>
              <a:rPr lang="fr-FR" dirty="0"/>
              <a:t> </a:t>
            </a:r>
            <a:r>
              <a:rPr lang="fr-FR" dirty="0" err="1"/>
              <a:t>here</a:t>
            </a:r>
            <a:endParaRPr lang="fr-FR" dirty="0"/>
          </a:p>
          <a:p>
            <a:endParaRPr lang="fr-FR" dirty="0"/>
          </a:p>
        </p:txBody>
      </p:sp>
    </p:spTree>
    <p:extLst>
      <p:ext uri="{BB962C8B-B14F-4D97-AF65-F5344CB8AC3E}">
        <p14:creationId xmlns:p14="http://schemas.microsoft.com/office/powerpoint/2010/main" val="212442952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C52900D-3947-4D4C-8496-7C57A4152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9F36D18-7C5D-4AC4-9171-CA15FCA84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3EC98F-CF1A-46A9-B73C-F6CBAE73B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76CD-B133-466E-95AF-2000D3B4E57B}" type="datetimeFigureOut">
              <a:rPr lang="it-IT" smtClean="0"/>
              <a:pPr/>
              <a:t>07/05/21</a:t>
            </a:fld>
            <a:endParaRPr lang="it-IT"/>
          </a:p>
        </p:txBody>
      </p:sp>
      <p:sp>
        <p:nvSpPr>
          <p:cNvPr id="5" name="Segnaposto piè di pagina 4">
            <a:extLst>
              <a:ext uri="{FF2B5EF4-FFF2-40B4-BE49-F238E27FC236}">
                <a16:creationId xmlns:a16="http://schemas.microsoft.com/office/drawing/2014/main" id="{1813C37C-924E-4EF2-B0B8-F6F9C948C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1D5D587-EB23-4C96-A29F-0F727A58B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2DC52-9C43-4CF5-990C-A1125E677380}" type="slidenum">
              <a:rPr lang="it-IT" smtClean="0"/>
              <a:pPr/>
              <a:t>‹N°›</a:t>
            </a:fld>
            <a:endParaRPr lang="it-IT"/>
          </a:p>
        </p:txBody>
      </p:sp>
    </p:spTree>
    <p:extLst>
      <p:ext uri="{BB962C8B-B14F-4D97-AF65-F5344CB8AC3E}">
        <p14:creationId xmlns:p14="http://schemas.microsoft.com/office/powerpoint/2010/main" val="3636707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E0197-D46B-4577-88C7-4E4010F4FBA5}"/>
              </a:ext>
            </a:extLst>
          </p:cNvPr>
          <p:cNvSpPr>
            <a:spLocks noGrp="1"/>
          </p:cNvSpPr>
          <p:nvPr>
            <p:ph type="ctrTitle"/>
          </p:nvPr>
        </p:nvSpPr>
        <p:spPr/>
        <p:txBody>
          <a:bodyPr>
            <a:noAutofit/>
          </a:bodyPr>
          <a:lstStyle/>
          <a:p>
            <a:r>
              <a:rPr lang="en-GB" sz="2400" dirty="0"/>
              <a:t>Update on the construction of ACTRIS-ERIC and the joint ACTRIS-EMEP European strategies</a:t>
            </a:r>
            <a:endParaRPr lang="fi-FI" sz="2400" dirty="0"/>
          </a:p>
        </p:txBody>
      </p:sp>
      <p:sp>
        <p:nvSpPr>
          <p:cNvPr id="2" name="Subtitle 1">
            <a:extLst>
              <a:ext uri="{FF2B5EF4-FFF2-40B4-BE49-F238E27FC236}">
                <a16:creationId xmlns:a16="http://schemas.microsoft.com/office/drawing/2014/main" id="{192F253F-E556-40D7-931D-A7F3F3480161}"/>
              </a:ext>
            </a:extLst>
          </p:cNvPr>
          <p:cNvSpPr>
            <a:spLocks noGrp="1"/>
          </p:cNvSpPr>
          <p:nvPr>
            <p:ph type="subTitle" idx="1"/>
          </p:nvPr>
        </p:nvSpPr>
        <p:spPr/>
        <p:txBody>
          <a:bodyPr>
            <a:normAutofit fontScale="92500" lnSpcReduction="10000"/>
          </a:bodyPr>
          <a:lstStyle/>
          <a:p>
            <a:r>
              <a:rPr lang="fi-FI" dirty="0"/>
              <a:t>Paolo </a:t>
            </a:r>
            <a:r>
              <a:rPr lang="fi-FI" dirty="0" err="1"/>
              <a:t>Laj</a:t>
            </a:r>
            <a:r>
              <a:rPr lang="fi-FI" dirty="0"/>
              <a:t> </a:t>
            </a:r>
          </a:p>
          <a:p>
            <a:r>
              <a:rPr lang="fi-FI" dirty="0"/>
              <a:t>ACTRIS </a:t>
            </a:r>
            <a:r>
              <a:rPr lang="fi-FI" dirty="0" err="1"/>
              <a:t>Scientific</a:t>
            </a:r>
            <a:r>
              <a:rPr lang="fi-FI" dirty="0"/>
              <a:t> Chair </a:t>
            </a:r>
          </a:p>
        </p:txBody>
      </p:sp>
    </p:spTree>
    <p:extLst>
      <p:ext uri="{BB962C8B-B14F-4D97-AF65-F5344CB8AC3E}">
        <p14:creationId xmlns:p14="http://schemas.microsoft.com/office/powerpoint/2010/main" val="67672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D12E933F-0F84-7348-B3D0-02E7D2173C77}"/>
              </a:ext>
            </a:extLst>
          </p:cNvPr>
          <p:cNvPicPr>
            <a:picLocks noChangeAspect="1"/>
          </p:cNvPicPr>
          <p:nvPr/>
        </p:nvPicPr>
        <p:blipFill>
          <a:blip r:embed="rId3"/>
          <a:stretch>
            <a:fillRect/>
          </a:stretch>
        </p:blipFill>
        <p:spPr>
          <a:xfrm>
            <a:off x="-29863" y="620688"/>
            <a:ext cx="4485478" cy="5943259"/>
          </a:xfrm>
          <a:prstGeom prst="rect">
            <a:avLst/>
          </a:prstGeom>
        </p:spPr>
      </p:pic>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ACTRIS National </a:t>
            </a:r>
            <a:r>
              <a:rPr lang="fi-FI" sz="3600" dirty="0" err="1"/>
              <a:t>Facilities</a:t>
            </a:r>
            <a:r>
              <a:rPr lang="fi-FI" sz="3600" dirty="0"/>
              <a:t> </a:t>
            </a:r>
          </a:p>
        </p:txBody>
      </p:sp>
      <p:pic>
        <p:nvPicPr>
          <p:cNvPr id="9" name="Picture 3" descr="Chart, scatter chart&#10;&#10;Description automatically generated">
            <a:extLst>
              <a:ext uri="{FF2B5EF4-FFF2-40B4-BE49-F238E27FC236}">
                <a16:creationId xmlns:a16="http://schemas.microsoft.com/office/drawing/2014/main" id="{17BCDAF4-EED5-3841-9123-8C63BE2CCF5D}"/>
              </a:ext>
            </a:extLst>
          </p:cNvPr>
          <p:cNvPicPr/>
          <p:nvPr/>
        </p:nvPicPr>
        <p:blipFill rotWithShape="1">
          <a:blip r:embed="rId4"/>
          <a:srcRect l="11896" t="3449" r="9139" b="3103"/>
          <a:stretch/>
        </p:blipFill>
        <p:spPr bwMode="auto">
          <a:xfrm>
            <a:off x="4708581" y="1070707"/>
            <a:ext cx="3590365" cy="4033432"/>
          </a:xfrm>
          <a:prstGeom prst="rect">
            <a:avLst/>
          </a:prstGeom>
          <a:solidFill>
            <a:schemeClr val="bg1"/>
          </a:solidFill>
          <a:ln>
            <a:solidFill>
              <a:schemeClr val="accent1">
                <a:shade val="50000"/>
              </a:schemeClr>
            </a:solidFill>
          </a:ln>
          <a:extLst>
            <a:ext uri="{53640926-AAD7-44d8-BBD7-CCE9431645EC}">
              <a14:shadowObscured xmlns="" xmlns:a14="http://schemas.microsoft.com/office/drawing/2010/main"/>
            </a:ext>
          </a:extLst>
        </p:spPr>
      </p:pic>
      <p:sp>
        <p:nvSpPr>
          <p:cNvPr id="45" name="ZoneTexte 44">
            <a:extLst>
              <a:ext uri="{FF2B5EF4-FFF2-40B4-BE49-F238E27FC236}">
                <a16:creationId xmlns:a16="http://schemas.microsoft.com/office/drawing/2014/main" id="{5CE0C820-E82A-8B4D-965A-8A05CAB8FCB8}"/>
              </a:ext>
            </a:extLst>
          </p:cNvPr>
          <p:cNvSpPr txBox="1"/>
          <p:nvPr/>
        </p:nvSpPr>
        <p:spPr>
          <a:xfrm>
            <a:off x="5214514" y="5104139"/>
            <a:ext cx="2442976" cy="369332"/>
          </a:xfrm>
          <a:prstGeom prst="rect">
            <a:avLst/>
          </a:prstGeom>
          <a:noFill/>
        </p:spPr>
        <p:txBody>
          <a:bodyPr wrap="none" rtlCol="0">
            <a:spAutoFit/>
          </a:bodyPr>
          <a:lstStyle/>
          <a:p>
            <a:r>
              <a:rPr lang="fr-FR" dirty="0" err="1"/>
              <a:t>Observational</a:t>
            </a:r>
            <a:r>
              <a:rPr lang="fr-FR" dirty="0"/>
              <a:t> </a:t>
            </a:r>
            <a:r>
              <a:rPr lang="fr-FR" dirty="0" err="1"/>
              <a:t>Platforms</a:t>
            </a:r>
            <a:endParaRPr lang="fr-FR" dirty="0"/>
          </a:p>
        </p:txBody>
      </p:sp>
      <p:pic>
        <p:nvPicPr>
          <p:cNvPr id="19" name="Picture 3">
            <a:extLst>
              <a:ext uri="{FF2B5EF4-FFF2-40B4-BE49-F238E27FC236}">
                <a16:creationId xmlns:a16="http://schemas.microsoft.com/office/drawing/2014/main" id="{9FA59E64-B7D0-D546-8090-044038CA8506}"/>
              </a:ext>
            </a:extLst>
          </p:cNvPr>
          <p:cNvPicPr>
            <a:picLocks noChangeAspect="1"/>
          </p:cNvPicPr>
          <p:nvPr/>
        </p:nvPicPr>
        <p:blipFill rotWithShape="1">
          <a:blip r:embed="rId5"/>
          <a:srcRect l="5822" r="5163"/>
          <a:stretch/>
        </p:blipFill>
        <p:spPr>
          <a:xfrm>
            <a:off x="8595298" y="1070707"/>
            <a:ext cx="3590365" cy="4033432"/>
          </a:xfrm>
          <a:prstGeom prst="rect">
            <a:avLst/>
          </a:prstGeom>
          <a:ln>
            <a:solidFill>
              <a:schemeClr val="accent1">
                <a:shade val="50000"/>
              </a:schemeClr>
            </a:solidFill>
          </a:ln>
        </p:spPr>
      </p:pic>
      <p:sp>
        <p:nvSpPr>
          <p:cNvPr id="21" name="ZoneTexte 20">
            <a:extLst>
              <a:ext uri="{FF2B5EF4-FFF2-40B4-BE49-F238E27FC236}">
                <a16:creationId xmlns:a16="http://schemas.microsoft.com/office/drawing/2014/main" id="{395453CB-A89F-B64D-89FB-A73D7FD3CBC7}"/>
              </a:ext>
            </a:extLst>
          </p:cNvPr>
          <p:cNvSpPr txBox="1"/>
          <p:nvPr/>
        </p:nvSpPr>
        <p:spPr>
          <a:xfrm>
            <a:off x="9162657" y="5084813"/>
            <a:ext cx="2263248" cy="369332"/>
          </a:xfrm>
          <a:prstGeom prst="rect">
            <a:avLst/>
          </a:prstGeom>
          <a:noFill/>
        </p:spPr>
        <p:txBody>
          <a:bodyPr wrap="none" rtlCol="0">
            <a:spAutoFit/>
          </a:bodyPr>
          <a:lstStyle/>
          <a:p>
            <a:r>
              <a:rPr lang="fr-FR" dirty="0" err="1"/>
              <a:t>Exploratory</a:t>
            </a:r>
            <a:r>
              <a:rPr lang="fr-FR" dirty="0"/>
              <a:t> </a:t>
            </a:r>
            <a:r>
              <a:rPr lang="fr-FR" dirty="0" err="1"/>
              <a:t>Platforms</a:t>
            </a:r>
            <a:r>
              <a:rPr lang="fr-FR" dirty="0"/>
              <a:t> </a:t>
            </a:r>
          </a:p>
        </p:txBody>
      </p:sp>
      <p:sp>
        <p:nvSpPr>
          <p:cNvPr id="7" name="ZoneTexte 6">
            <a:extLst>
              <a:ext uri="{FF2B5EF4-FFF2-40B4-BE49-F238E27FC236}">
                <a16:creationId xmlns:a16="http://schemas.microsoft.com/office/drawing/2014/main" id="{6C6098F3-0CDF-8C43-8A2A-5E5B53019CC0}"/>
              </a:ext>
            </a:extLst>
          </p:cNvPr>
          <p:cNvSpPr txBox="1"/>
          <p:nvPr/>
        </p:nvSpPr>
        <p:spPr>
          <a:xfrm>
            <a:off x="2243138" y="5473471"/>
            <a:ext cx="10172700" cy="1569660"/>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3200" dirty="0" err="1">
                <a:solidFill>
                  <a:schemeClr val="tx2"/>
                </a:solidFill>
              </a:rPr>
              <a:t>Some</a:t>
            </a:r>
            <a:r>
              <a:rPr lang="fr-FR" sz="3200" dirty="0">
                <a:solidFill>
                  <a:schemeClr val="tx2"/>
                </a:solidFill>
              </a:rPr>
              <a:t> </a:t>
            </a:r>
            <a:r>
              <a:rPr lang="fr-FR" sz="3200" dirty="0" err="1">
                <a:solidFill>
                  <a:schemeClr val="tx2"/>
                </a:solidFill>
              </a:rPr>
              <a:t>observational</a:t>
            </a:r>
            <a:r>
              <a:rPr lang="fr-FR" sz="3200" dirty="0">
                <a:solidFill>
                  <a:schemeClr val="tx2"/>
                </a:solidFill>
              </a:rPr>
              <a:t> sites </a:t>
            </a:r>
            <a:r>
              <a:rPr lang="fr-FR" sz="3200" dirty="0" err="1">
                <a:solidFill>
                  <a:schemeClr val="tx2"/>
                </a:solidFill>
              </a:rPr>
              <a:t>may</a:t>
            </a:r>
            <a:r>
              <a:rPr lang="fr-FR" sz="3200" dirty="0">
                <a:solidFill>
                  <a:schemeClr val="tx2"/>
                </a:solidFill>
              </a:rPr>
              <a:t> </a:t>
            </a:r>
            <a:r>
              <a:rPr lang="fr-FR" sz="3200" dirty="0" err="1">
                <a:solidFill>
                  <a:schemeClr val="tx2"/>
                </a:solidFill>
              </a:rPr>
              <a:t>be</a:t>
            </a:r>
            <a:r>
              <a:rPr lang="fr-FR" sz="3200" dirty="0">
                <a:solidFill>
                  <a:schemeClr val="tx2"/>
                </a:solidFill>
              </a:rPr>
              <a:t> ACTRIS </a:t>
            </a:r>
            <a:r>
              <a:rPr lang="fr-FR" sz="3200" dirty="0" err="1">
                <a:solidFill>
                  <a:schemeClr val="tx2"/>
                </a:solidFill>
              </a:rPr>
              <a:t>NFs</a:t>
            </a:r>
            <a:r>
              <a:rPr lang="fr-FR" sz="3200" dirty="0">
                <a:solidFill>
                  <a:schemeClr val="tx2"/>
                </a:solidFill>
              </a:rPr>
              <a:t>, and </a:t>
            </a:r>
            <a:r>
              <a:rPr lang="fr-FR" sz="3200" dirty="0" err="1">
                <a:solidFill>
                  <a:schemeClr val="tx2"/>
                </a:solidFill>
              </a:rPr>
              <a:t>identified</a:t>
            </a:r>
            <a:r>
              <a:rPr lang="fr-FR" sz="3200" dirty="0">
                <a:solidFill>
                  <a:schemeClr val="tx2"/>
                </a:solidFill>
              </a:rPr>
              <a:t> as EMEP (and/or GAW) sites</a:t>
            </a:r>
          </a:p>
          <a:p>
            <a:endParaRPr lang="fr-FR" sz="3200" dirty="0">
              <a:solidFill>
                <a:schemeClr val="tx2"/>
              </a:solidFill>
            </a:endParaRPr>
          </a:p>
        </p:txBody>
      </p:sp>
    </p:spTree>
    <p:extLst>
      <p:ext uri="{BB962C8B-B14F-4D97-AF65-F5344CB8AC3E}">
        <p14:creationId xmlns:p14="http://schemas.microsoft.com/office/powerpoint/2010/main" val="17021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ACTRIS and EMEP data </a:t>
            </a:r>
            <a:r>
              <a:rPr lang="fi-FI" sz="3600" dirty="0" err="1"/>
              <a:t>value</a:t>
            </a:r>
            <a:r>
              <a:rPr lang="fi-FI" sz="3600" dirty="0"/>
              <a:t> </a:t>
            </a:r>
            <a:r>
              <a:rPr lang="fi-FI" sz="3600" dirty="0" err="1"/>
              <a:t>chains</a:t>
            </a:r>
            <a:r>
              <a:rPr lang="fi-FI" sz="3600" dirty="0"/>
              <a:t> </a:t>
            </a:r>
          </a:p>
        </p:txBody>
      </p:sp>
      <p:graphicFrame>
        <p:nvGraphicFramePr>
          <p:cNvPr id="8" name="Diagramme 7">
            <a:extLst>
              <a:ext uri="{FF2B5EF4-FFF2-40B4-BE49-F238E27FC236}">
                <a16:creationId xmlns:a16="http://schemas.microsoft.com/office/drawing/2014/main" id="{F758B601-768E-C942-9B8E-C407384B2FA8}"/>
              </a:ext>
            </a:extLst>
          </p:cNvPr>
          <p:cNvGraphicFramePr/>
          <p:nvPr>
            <p:extLst>
              <p:ext uri="{D42A27DB-BD31-4B8C-83A1-F6EECF244321}">
                <p14:modId xmlns:p14="http://schemas.microsoft.com/office/powerpoint/2010/main" val="3132017510"/>
              </p:ext>
            </p:extLst>
          </p:nvPr>
        </p:nvGraphicFramePr>
        <p:xfrm>
          <a:off x="606503" y="428625"/>
          <a:ext cx="10093170" cy="3161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D53B3A57-86A2-4D4B-99EB-8B60FA21447A}"/>
              </a:ext>
            </a:extLst>
          </p:cNvPr>
          <p:cNvSpPr txBox="1"/>
          <p:nvPr/>
        </p:nvSpPr>
        <p:spPr>
          <a:xfrm>
            <a:off x="785813" y="2838562"/>
            <a:ext cx="1501501" cy="830997"/>
          </a:xfrm>
          <a:prstGeom prst="rect">
            <a:avLst/>
          </a:prstGeom>
          <a:noFill/>
          <a:ln>
            <a:solidFill>
              <a:schemeClr val="tx2"/>
            </a:solidFill>
          </a:ln>
        </p:spPr>
        <p:txBody>
          <a:bodyPr wrap="none" rtlCol="0">
            <a:spAutoFit/>
          </a:bodyPr>
          <a:lstStyle/>
          <a:p>
            <a:r>
              <a:rPr lang="fr-FR" sz="2400" dirty="0">
                <a:solidFill>
                  <a:schemeClr val="tx2"/>
                </a:solidFill>
              </a:rPr>
              <a:t>Variable </a:t>
            </a:r>
            <a:r>
              <a:rPr lang="fr-FR" sz="2400" dirty="0">
                <a:solidFill>
                  <a:schemeClr val="accent6"/>
                </a:solidFill>
              </a:rPr>
              <a:t>A</a:t>
            </a:r>
          </a:p>
          <a:p>
            <a:r>
              <a:rPr lang="fr-FR" sz="2400" dirty="0" err="1">
                <a:solidFill>
                  <a:schemeClr val="tx2"/>
                </a:solidFill>
              </a:rPr>
              <a:t>measured</a:t>
            </a:r>
            <a:r>
              <a:rPr lang="fr-FR" sz="2400" dirty="0">
                <a:solidFill>
                  <a:schemeClr val="tx2"/>
                </a:solidFill>
              </a:rPr>
              <a:t> </a:t>
            </a:r>
          </a:p>
        </p:txBody>
      </p:sp>
      <p:sp>
        <p:nvSpPr>
          <p:cNvPr id="10" name="ZoneTexte 9">
            <a:extLst>
              <a:ext uri="{FF2B5EF4-FFF2-40B4-BE49-F238E27FC236}">
                <a16:creationId xmlns:a16="http://schemas.microsoft.com/office/drawing/2014/main" id="{11207F1B-C438-804B-AA6E-A90DD3F9EFC6}"/>
              </a:ext>
            </a:extLst>
          </p:cNvPr>
          <p:cNvSpPr txBox="1"/>
          <p:nvPr/>
        </p:nvSpPr>
        <p:spPr>
          <a:xfrm>
            <a:off x="3086873" y="2838562"/>
            <a:ext cx="2032812" cy="830997"/>
          </a:xfrm>
          <a:prstGeom prst="rect">
            <a:avLst/>
          </a:prstGeom>
          <a:noFill/>
          <a:ln>
            <a:solidFill>
              <a:schemeClr val="tx2"/>
            </a:solidFill>
          </a:ln>
        </p:spPr>
        <p:txBody>
          <a:bodyPr wrap="square" rtlCol="0">
            <a:spAutoFit/>
          </a:bodyPr>
          <a:lstStyle/>
          <a:p>
            <a:r>
              <a:rPr lang="fr-FR" sz="2400" dirty="0" err="1">
                <a:solidFill>
                  <a:schemeClr val="tx2"/>
                </a:solidFill>
              </a:rPr>
              <a:t>Controlled</a:t>
            </a:r>
            <a:r>
              <a:rPr lang="fr-FR" sz="2400" dirty="0">
                <a:solidFill>
                  <a:schemeClr val="tx2"/>
                </a:solidFill>
              </a:rPr>
              <a:t> by ACTRIS TC  </a:t>
            </a:r>
          </a:p>
        </p:txBody>
      </p:sp>
      <p:sp>
        <p:nvSpPr>
          <p:cNvPr id="11" name="ZoneTexte 10">
            <a:extLst>
              <a:ext uri="{FF2B5EF4-FFF2-40B4-BE49-F238E27FC236}">
                <a16:creationId xmlns:a16="http://schemas.microsoft.com/office/drawing/2014/main" id="{81FE3212-3C5B-6648-9365-992318EA19EF}"/>
              </a:ext>
            </a:extLst>
          </p:cNvPr>
          <p:cNvSpPr txBox="1"/>
          <p:nvPr/>
        </p:nvSpPr>
        <p:spPr>
          <a:xfrm>
            <a:off x="785813" y="3804695"/>
            <a:ext cx="1501501" cy="830997"/>
          </a:xfrm>
          <a:prstGeom prst="rect">
            <a:avLst/>
          </a:prstGeom>
          <a:noFill/>
          <a:ln>
            <a:solidFill>
              <a:schemeClr val="tx2"/>
            </a:solidFill>
          </a:ln>
        </p:spPr>
        <p:txBody>
          <a:bodyPr wrap="none" rtlCol="0">
            <a:spAutoFit/>
          </a:bodyPr>
          <a:lstStyle/>
          <a:p>
            <a:r>
              <a:rPr lang="fr-FR" sz="2400" dirty="0">
                <a:solidFill>
                  <a:schemeClr val="tx2"/>
                </a:solidFill>
              </a:rPr>
              <a:t>Variable </a:t>
            </a:r>
            <a:r>
              <a:rPr lang="fr-FR" sz="2400" dirty="0">
                <a:solidFill>
                  <a:schemeClr val="accent6"/>
                </a:solidFill>
              </a:rPr>
              <a:t>A</a:t>
            </a:r>
          </a:p>
          <a:p>
            <a:r>
              <a:rPr lang="fr-FR" sz="2400" dirty="0" err="1">
                <a:solidFill>
                  <a:schemeClr val="tx2"/>
                </a:solidFill>
              </a:rPr>
              <a:t>measured</a:t>
            </a:r>
            <a:r>
              <a:rPr lang="fr-FR" sz="2400" dirty="0">
                <a:solidFill>
                  <a:schemeClr val="tx2"/>
                </a:solidFill>
              </a:rPr>
              <a:t> </a:t>
            </a:r>
          </a:p>
        </p:txBody>
      </p:sp>
      <p:sp>
        <p:nvSpPr>
          <p:cNvPr id="12" name="ZoneTexte 11">
            <a:extLst>
              <a:ext uri="{FF2B5EF4-FFF2-40B4-BE49-F238E27FC236}">
                <a16:creationId xmlns:a16="http://schemas.microsoft.com/office/drawing/2014/main" id="{4C00B2A6-65A7-9A48-BDC6-02C6A8ADE95E}"/>
              </a:ext>
            </a:extLst>
          </p:cNvPr>
          <p:cNvSpPr txBox="1"/>
          <p:nvPr/>
        </p:nvSpPr>
        <p:spPr>
          <a:xfrm>
            <a:off x="785813" y="4854149"/>
            <a:ext cx="1501501" cy="830997"/>
          </a:xfrm>
          <a:prstGeom prst="rect">
            <a:avLst/>
          </a:prstGeom>
          <a:noFill/>
          <a:ln>
            <a:solidFill>
              <a:schemeClr val="tx2"/>
            </a:solidFill>
          </a:ln>
        </p:spPr>
        <p:txBody>
          <a:bodyPr wrap="none" rtlCol="0">
            <a:spAutoFit/>
          </a:bodyPr>
          <a:lstStyle/>
          <a:p>
            <a:r>
              <a:rPr lang="fr-FR" sz="2400" dirty="0">
                <a:solidFill>
                  <a:schemeClr val="tx2"/>
                </a:solidFill>
              </a:rPr>
              <a:t>Variable </a:t>
            </a:r>
            <a:r>
              <a:rPr lang="fr-FR" sz="2400" dirty="0">
                <a:solidFill>
                  <a:srgbClr val="FF0000"/>
                </a:solidFill>
              </a:rPr>
              <a:t>B</a:t>
            </a:r>
          </a:p>
          <a:p>
            <a:r>
              <a:rPr lang="fr-FR" sz="2400" dirty="0" err="1">
                <a:solidFill>
                  <a:schemeClr val="tx2"/>
                </a:solidFill>
              </a:rPr>
              <a:t>measured</a:t>
            </a:r>
            <a:r>
              <a:rPr lang="fr-FR" sz="2400" dirty="0">
                <a:solidFill>
                  <a:schemeClr val="tx2"/>
                </a:solidFill>
              </a:rPr>
              <a:t> </a:t>
            </a:r>
          </a:p>
        </p:txBody>
      </p:sp>
      <p:sp>
        <p:nvSpPr>
          <p:cNvPr id="13" name="ZoneTexte 12">
            <a:extLst>
              <a:ext uri="{FF2B5EF4-FFF2-40B4-BE49-F238E27FC236}">
                <a16:creationId xmlns:a16="http://schemas.microsoft.com/office/drawing/2014/main" id="{024B8884-C8B1-1A4D-8EC1-4F60ACAAC1C5}"/>
              </a:ext>
            </a:extLst>
          </p:cNvPr>
          <p:cNvSpPr txBox="1"/>
          <p:nvPr/>
        </p:nvSpPr>
        <p:spPr>
          <a:xfrm>
            <a:off x="5538788" y="2838562"/>
            <a:ext cx="2218491" cy="830997"/>
          </a:xfrm>
          <a:prstGeom prst="rect">
            <a:avLst/>
          </a:prstGeom>
          <a:noFill/>
          <a:ln>
            <a:solidFill>
              <a:schemeClr val="tx2"/>
            </a:solidFill>
          </a:ln>
        </p:spPr>
        <p:txBody>
          <a:bodyPr wrap="square" rtlCol="0">
            <a:spAutoFit/>
          </a:bodyPr>
          <a:lstStyle/>
          <a:p>
            <a:r>
              <a:rPr lang="fr-FR" sz="2400" dirty="0">
                <a:solidFill>
                  <a:schemeClr val="tx2"/>
                </a:solidFill>
              </a:rPr>
              <a:t>Curation </a:t>
            </a:r>
            <a:r>
              <a:rPr lang="fr-FR" sz="2400" dirty="0" err="1">
                <a:solidFill>
                  <a:schemeClr val="tx2"/>
                </a:solidFill>
              </a:rPr>
              <a:t>under</a:t>
            </a:r>
            <a:r>
              <a:rPr lang="fr-FR" sz="2400" dirty="0">
                <a:solidFill>
                  <a:schemeClr val="tx2"/>
                </a:solidFill>
              </a:rPr>
              <a:t> ACTRIS DC/EBAS</a:t>
            </a:r>
          </a:p>
        </p:txBody>
      </p:sp>
      <p:sp>
        <p:nvSpPr>
          <p:cNvPr id="14" name="ZoneTexte 13">
            <a:extLst>
              <a:ext uri="{FF2B5EF4-FFF2-40B4-BE49-F238E27FC236}">
                <a16:creationId xmlns:a16="http://schemas.microsoft.com/office/drawing/2014/main" id="{76308157-F79F-AA45-A8B6-70881A3C6450}"/>
              </a:ext>
            </a:extLst>
          </p:cNvPr>
          <p:cNvSpPr txBox="1"/>
          <p:nvPr/>
        </p:nvSpPr>
        <p:spPr>
          <a:xfrm>
            <a:off x="8062079" y="2841864"/>
            <a:ext cx="2816903" cy="830997"/>
          </a:xfrm>
          <a:prstGeom prst="rect">
            <a:avLst/>
          </a:prstGeom>
          <a:noFill/>
          <a:ln>
            <a:solidFill>
              <a:schemeClr val="tx2"/>
            </a:solidFill>
          </a:ln>
        </p:spPr>
        <p:txBody>
          <a:bodyPr wrap="square" rtlCol="0">
            <a:spAutoFit/>
          </a:bodyPr>
          <a:lstStyle/>
          <a:p>
            <a:r>
              <a:rPr lang="fr-FR" sz="2400" dirty="0">
                <a:solidFill>
                  <a:schemeClr val="tx2"/>
                </a:solidFill>
              </a:rPr>
              <a:t>Open </a:t>
            </a:r>
            <a:r>
              <a:rPr lang="fr-FR" sz="2400" dirty="0" err="1">
                <a:solidFill>
                  <a:schemeClr val="tx2"/>
                </a:solidFill>
              </a:rPr>
              <a:t>access</a:t>
            </a:r>
            <a:r>
              <a:rPr lang="fr-FR" sz="2400" dirty="0">
                <a:solidFill>
                  <a:schemeClr val="tx2"/>
                </a:solidFill>
              </a:rPr>
              <a:t> </a:t>
            </a:r>
            <a:r>
              <a:rPr lang="fr-FR" sz="2400" dirty="0" err="1">
                <a:solidFill>
                  <a:schemeClr val="tx2"/>
                </a:solidFill>
              </a:rPr>
              <a:t>with</a:t>
            </a:r>
            <a:r>
              <a:rPr lang="fr-FR" sz="2400" dirty="0">
                <a:solidFill>
                  <a:schemeClr val="tx2"/>
                </a:solidFill>
              </a:rPr>
              <a:t> ACTRIS (EMEP) label </a:t>
            </a:r>
          </a:p>
        </p:txBody>
      </p:sp>
      <p:sp>
        <p:nvSpPr>
          <p:cNvPr id="15" name="ZoneTexte 14">
            <a:extLst>
              <a:ext uri="{FF2B5EF4-FFF2-40B4-BE49-F238E27FC236}">
                <a16:creationId xmlns:a16="http://schemas.microsoft.com/office/drawing/2014/main" id="{2CF3016C-BDA2-A24D-96C8-4137CE565A80}"/>
              </a:ext>
            </a:extLst>
          </p:cNvPr>
          <p:cNvSpPr txBox="1"/>
          <p:nvPr/>
        </p:nvSpPr>
        <p:spPr>
          <a:xfrm>
            <a:off x="3086871" y="3802298"/>
            <a:ext cx="2032813" cy="830997"/>
          </a:xfrm>
          <a:prstGeom prst="rect">
            <a:avLst/>
          </a:prstGeom>
          <a:noFill/>
          <a:ln>
            <a:solidFill>
              <a:schemeClr val="tx2"/>
            </a:solidFill>
          </a:ln>
        </p:spPr>
        <p:txBody>
          <a:bodyPr wrap="square" rtlCol="0">
            <a:spAutoFit/>
          </a:bodyPr>
          <a:lstStyle/>
          <a:p>
            <a:r>
              <a:rPr lang="fr-FR" sz="2400" dirty="0">
                <a:solidFill>
                  <a:schemeClr val="tx2"/>
                </a:solidFill>
              </a:rPr>
              <a:t>Not </a:t>
            </a:r>
            <a:r>
              <a:rPr lang="fr-FR" sz="2400" dirty="0" err="1">
                <a:solidFill>
                  <a:schemeClr val="tx2"/>
                </a:solidFill>
              </a:rPr>
              <a:t>Controled</a:t>
            </a:r>
            <a:r>
              <a:rPr lang="fr-FR" sz="2400" dirty="0">
                <a:solidFill>
                  <a:schemeClr val="tx2"/>
                </a:solidFill>
              </a:rPr>
              <a:t> by ACTRIS TC  </a:t>
            </a:r>
          </a:p>
        </p:txBody>
      </p:sp>
      <p:sp>
        <p:nvSpPr>
          <p:cNvPr id="16" name="ZoneTexte 15">
            <a:extLst>
              <a:ext uri="{FF2B5EF4-FFF2-40B4-BE49-F238E27FC236}">
                <a16:creationId xmlns:a16="http://schemas.microsoft.com/office/drawing/2014/main" id="{0EA95531-2F1F-0B4E-94C2-763376F9B86C}"/>
              </a:ext>
            </a:extLst>
          </p:cNvPr>
          <p:cNvSpPr txBox="1"/>
          <p:nvPr/>
        </p:nvSpPr>
        <p:spPr>
          <a:xfrm>
            <a:off x="3086873" y="4858368"/>
            <a:ext cx="2032811" cy="830997"/>
          </a:xfrm>
          <a:prstGeom prst="rect">
            <a:avLst/>
          </a:prstGeom>
          <a:noFill/>
          <a:ln>
            <a:solidFill>
              <a:schemeClr val="tx2"/>
            </a:solidFill>
          </a:ln>
        </p:spPr>
        <p:txBody>
          <a:bodyPr wrap="square" rtlCol="0">
            <a:spAutoFit/>
          </a:bodyPr>
          <a:lstStyle/>
          <a:p>
            <a:r>
              <a:rPr lang="fr-FR" sz="2400" dirty="0">
                <a:solidFill>
                  <a:schemeClr val="tx2"/>
                </a:solidFill>
              </a:rPr>
              <a:t>Not </a:t>
            </a:r>
            <a:r>
              <a:rPr lang="fr-FR" sz="2400" dirty="0" err="1">
                <a:solidFill>
                  <a:schemeClr val="tx2"/>
                </a:solidFill>
              </a:rPr>
              <a:t>Controlled</a:t>
            </a:r>
            <a:r>
              <a:rPr lang="fr-FR" sz="2400" dirty="0">
                <a:solidFill>
                  <a:schemeClr val="tx2"/>
                </a:solidFill>
              </a:rPr>
              <a:t> by ACTRIS TC</a:t>
            </a:r>
          </a:p>
        </p:txBody>
      </p:sp>
      <p:sp>
        <p:nvSpPr>
          <p:cNvPr id="17" name="ZoneTexte 16">
            <a:extLst>
              <a:ext uri="{FF2B5EF4-FFF2-40B4-BE49-F238E27FC236}">
                <a16:creationId xmlns:a16="http://schemas.microsoft.com/office/drawing/2014/main" id="{9C68224D-7832-7C44-95F3-CB66CEABA4B2}"/>
              </a:ext>
            </a:extLst>
          </p:cNvPr>
          <p:cNvSpPr txBox="1"/>
          <p:nvPr/>
        </p:nvSpPr>
        <p:spPr>
          <a:xfrm>
            <a:off x="5585579" y="3808876"/>
            <a:ext cx="2171700" cy="830997"/>
          </a:xfrm>
          <a:prstGeom prst="rect">
            <a:avLst/>
          </a:prstGeom>
          <a:noFill/>
          <a:ln>
            <a:solidFill>
              <a:schemeClr val="tx2"/>
            </a:solidFill>
          </a:ln>
        </p:spPr>
        <p:txBody>
          <a:bodyPr wrap="square" rtlCol="0">
            <a:spAutoFit/>
          </a:bodyPr>
          <a:lstStyle/>
          <a:p>
            <a:r>
              <a:rPr lang="fr-FR" sz="2400" dirty="0">
                <a:solidFill>
                  <a:schemeClr val="tx2"/>
                </a:solidFill>
              </a:rPr>
              <a:t>Curation </a:t>
            </a:r>
            <a:r>
              <a:rPr lang="fr-FR" sz="2400" dirty="0" err="1">
                <a:solidFill>
                  <a:schemeClr val="tx2"/>
                </a:solidFill>
              </a:rPr>
              <a:t>under</a:t>
            </a:r>
            <a:r>
              <a:rPr lang="fr-FR" sz="2400" dirty="0">
                <a:solidFill>
                  <a:schemeClr val="tx2"/>
                </a:solidFill>
              </a:rPr>
              <a:t> EMEP/EBAS</a:t>
            </a:r>
          </a:p>
        </p:txBody>
      </p:sp>
      <p:sp>
        <p:nvSpPr>
          <p:cNvPr id="18" name="ZoneTexte 17">
            <a:extLst>
              <a:ext uri="{FF2B5EF4-FFF2-40B4-BE49-F238E27FC236}">
                <a16:creationId xmlns:a16="http://schemas.microsoft.com/office/drawing/2014/main" id="{916A965B-A9A4-2B49-8214-59D4DC53AE03}"/>
              </a:ext>
            </a:extLst>
          </p:cNvPr>
          <p:cNvSpPr txBox="1"/>
          <p:nvPr/>
        </p:nvSpPr>
        <p:spPr>
          <a:xfrm>
            <a:off x="8091520" y="3805600"/>
            <a:ext cx="2816903" cy="830997"/>
          </a:xfrm>
          <a:prstGeom prst="rect">
            <a:avLst/>
          </a:prstGeom>
          <a:noFill/>
          <a:ln>
            <a:solidFill>
              <a:schemeClr val="tx2"/>
            </a:solidFill>
          </a:ln>
        </p:spPr>
        <p:txBody>
          <a:bodyPr wrap="square" rtlCol="0">
            <a:spAutoFit/>
          </a:bodyPr>
          <a:lstStyle/>
          <a:p>
            <a:r>
              <a:rPr lang="fr-FR" sz="2400" dirty="0">
                <a:solidFill>
                  <a:schemeClr val="tx2"/>
                </a:solidFill>
              </a:rPr>
              <a:t>Open </a:t>
            </a:r>
            <a:r>
              <a:rPr lang="fr-FR" sz="2400" dirty="0" err="1">
                <a:solidFill>
                  <a:schemeClr val="tx2"/>
                </a:solidFill>
              </a:rPr>
              <a:t>access</a:t>
            </a:r>
            <a:r>
              <a:rPr lang="fr-FR" sz="2400" dirty="0">
                <a:solidFill>
                  <a:schemeClr val="tx2"/>
                </a:solidFill>
              </a:rPr>
              <a:t> </a:t>
            </a:r>
            <a:r>
              <a:rPr lang="fr-FR" sz="2400" dirty="0" err="1">
                <a:solidFill>
                  <a:schemeClr val="tx2"/>
                </a:solidFill>
              </a:rPr>
              <a:t>with</a:t>
            </a:r>
            <a:r>
              <a:rPr lang="fr-FR" sz="2400" dirty="0">
                <a:solidFill>
                  <a:schemeClr val="tx2"/>
                </a:solidFill>
              </a:rPr>
              <a:t> EMEP label </a:t>
            </a:r>
          </a:p>
        </p:txBody>
      </p:sp>
      <p:sp>
        <p:nvSpPr>
          <p:cNvPr id="20" name="ZoneTexte 19">
            <a:extLst>
              <a:ext uri="{FF2B5EF4-FFF2-40B4-BE49-F238E27FC236}">
                <a16:creationId xmlns:a16="http://schemas.microsoft.com/office/drawing/2014/main" id="{26ABCCE2-2BE1-2A44-8D36-83FF4657A046}"/>
              </a:ext>
            </a:extLst>
          </p:cNvPr>
          <p:cNvSpPr txBox="1"/>
          <p:nvPr/>
        </p:nvSpPr>
        <p:spPr>
          <a:xfrm>
            <a:off x="8091520" y="4852377"/>
            <a:ext cx="2816903" cy="830997"/>
          </a:xfrm>
          <a:prstGeom prst="rect">
            <a:avLst/>
          </a:prstGeom>
          <a:noFill/>
          <a:ln>
            <a:solidFill>
              <a:schemeClr val="tx2"/>
            </a:solidFill>
          </a:ln>
        </p:spPr>
        <p:txBody>
          <a:bodyPr wrap="square" rtlCol="0">
            <a:spAutoFit/>
          </a:bodyPr>
          <a:lstStyle/>
          <a:p>
            <a:r>
              <a:rPr lang="fr-FR" sz="2400" dirty="0">
                <a:solidFill>
                  <a:schemeClr val="tx2"/>
                </a:solidFill>
              </a:rPr>
              <a:t>Open </a:t>
            </a:r>
            <a:r>
              <a:rPr lang="fr-FR" sz="2400" dirty="0" err="1">
                <a:solidFill>
                  <a:schemeClr val="tx2"/>
                </a:solidFill>
              </a:rPr>
              <a:t>access</a:t>
            </a:r>
            <a:r>
              <a:rPr lang="fr-FR" sz="2400" dirty="0">
                <a:solidFill>
                  <a:schemeClr val="tx2"/>
                </a:solidFill>
              </a:rPr>
              <a:t> </a:t>
            </a:r>
            <a:r>
              <a:rPr lang="fr-FR" sz="2400" dirty="0" err="1">
                <a:solidFill>
                  <a:schemeClr val="tx2"/>
                </a:solidFill>
              </a:rPr>
              <a:t>with</a:t>
            </a:r>
            <a:r>
              <a:rPr lang="fr-FR" sz="2400" dirty="0">
                <a:solidFill>
                  <a:schemeClr val="tx2"/>
                </a:solidFill>
              </a:rPr>
              <a:t> EMEP label </a:t>
            </a:r>
          </a:p>
        </p:txBody>
      </p:sp>
      <p:sp>
        <p:nvSpPr>
          <p:cNvPr id="22" name="ZoneTexte 21">
            <a:extLst>
              <a:ext uri="{FF2B5EF4-FFF2-40B4-BE49-F238E27FC236}">
                <a16:creationId xmlns:a16="http://schemas.microsoft.com/office/drawing/2014/main" id="{7E3F12B4-54AB-5E4E-A5D6-F63AB87CAA25}"/>
              </a:ext>
            </a:extLst>
          </p:cNvPr>
          <p:cNvSpPr txBox="1"/>
          <p:nvPr/>
        </p:nvSpPr>
        <p:spPr>
          <a:xfrm>
            <a:off x="5653088" y="4855651"/>
            <a:ext cx="2104191" cy="830997"/>
          </a:xfrm>
          <a:prstGeom prst="rect">
            <a:avLst/>
          </a:prstGeom>
          <a:noFill/>
          <a:ln>
            <a:solidFill>
              <a:schemeClr val="tx2"/>
            </a:solidFill>
          </a:ln>
        </p:spPr>
        <p:txBody>
          <a:bodyPr wrap="square" rtlCol="0">
            <a:spAutoFit/>
          </a:bodyPr>
          <a:lstStyle/>
          <a:p>
            <a:r>
              <a:rPr lang="fr-FR" sz="2400" dirty="0">
                <a:solidFill>
                  <a:schemeClr val="tx2"/>
                </a:solidFill>
              </a:rPr>
              <a:t>Curation </a:t>
            </a:r>
            <a:r>
              <a:rPr lang="fr-FR" sz="2400" dirty="0" err="1">
                <a:solidFill>
                  <a:schemeClr val="tx2"/>
                </a:solidFill>
              </a:rPr>
              <a:t>under</a:t>
            </a:r>
            <a:r>
              <a:rPr lang="fr-FR" sz="2400" dirty="0">
                <a:solidFill>
                  <a:schemeClr val="tx2"/>
                </a:solidFill>
              </a:rPr>
              <a:t> EMEP/EBAS</a:t>
            </a:r>
          </a:p>
        </p:txBody>
      </p:sp>
      <p:cxnSp>
        <p:nvCxnSpPr>
          <p:cNvPr id="5" name="Connecteur droit avec flèche 4">
            <a:extLst>
              <a:ext uri="{FF2B5EF4-FFF2-40B4-BE49-F238E27FC236}">
                <a16:creationId xmlns:a16="http://schemas.microsoft.com/office/drawing/2014/main" id="{E68E9255-E0A3-4D44-B4B7-A9AB20E03D68}"/>
              </a:ext>
            </a:extLst>
          </p:cNvPr>
          <p:cNvCxnSpPr>
            <a:cxnSpLocks/>
            <a:stCxn id="2" idx="3"/>
            <a:endCxn id="10" idx="1"/>
          </p:cNvCxnSpPr>
          <p:nvPr/>
        </p:nvCxnSpPr>
        <p:spPr>
          <a:xfrm>
            <a:off x="2287314" y="3254061"/>
            <a:ext cx="799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5E6FE720-4FC7-E845-A7E9-6D4E7BD92BFD}"/>
              </a:ext>
            </a:extLst>
          </p:cNvPr>
          <p:cNvCxnSpPr>
            <a:cxnSpLocks/>
            <a:stCxn id="15" idx="3"/>
            <a:endCxn id="17" idx="1"/>
          </p:cNvCxnSpPr>
          <p:nvPr/>
        </p:nvCxnSpPr>
        <p:spPr>
          <a:xfrm>
            <a:off x="5119684" y="4217797"/>
            <a:ext cx="465895" cy="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9B92ADF-E2BA-B840-B17F-C8E884C14401}"/>
              </a:ext>
            </a:extLst>
          </p:cNvPr>
          <p:cNvCxnSpPr>
            <a:cxnSpLocks/>
            <a:stCxn id="16" idx="3"/>
            <a:endCxn id="22" idx="1"/>
          </p:cNvCxnSpPr>
          <p:nvPr/>
        </p:nvCxnSpPr>
        <p:spPr>
          <a:xfrm flipV="1">
            <a:off x="5119684" y="5271150"/>
            <a:ext cx="533404" cy="2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AC929FDA-A197-E74E-A9E9-1748D1E72A42}"/>
              </a:ext>
            </a:extLst>
          </p:cNvPr>
          <p:cNvCxnSpPr>
            <a:cxnSpLocks/>
            <a:stCxn id="22" idx="3"/>
            <a:endCxn id="20" idx="1"/>
          </p:cNvCxnSpPr>
          <p:nvPr/>
        </p:nvCxnSpPr>
        <p:spPr>
          <a:xfrm flipV="1">
            <a:off x="7757279" y="5267876"/>
            <a:ext cx="334241" cy="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990F839B-00E0-D747-AFD4-6675BC0178BF}"/>
              </a:ext>
            </a:extLst>
          </p:cNvPr>
          <p:cNvCxnSpPr>
            <a:cxnSpLocks/>
            <a:stCxn id="17" idx="3"/>
            <a:endCxn id="18" idx="1"/>
          </p:cNvCxnSpPr>
          <p:nvPr/>
        </p:nvCxnSpPr>
        <p:spPr>
          <a:xfrm flipV="1">
            <a:off x="7757279" y="4221099"/>
            <a:ext cx="334241" cy="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B2628BB3-0B89-864A-8A4F-6BCE4052BD56}"/>
              </a:ext>
            </a:extLst>
          </p:cNvPr>
          <p:cNvCxnSpPr>
            <a:cxnSpLocks/>
            <a:stCxn id="13" idx="3"/>
            <a:endCxn id="14" idx="1"/>
          </p:cNvCxnSpPr>
          <p:nvPr/>
        </p:nvCxnSpPr>
        <p:spPr>
          <a:xfrm>
            <a:off x="7757279" y="3254061"/>
            <a:ext cx="304800" cy="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C738A8E-41D5-EF4C-B14F-2CD92A964454}"/>
              </a:ext>
            </a:extLst>
          </p:cNvPr>
          <p:cNvCxnSpPr>
            <a:cxnSpLocks/>
            <a:stCxn id="10" idx="3"/>
            <a:endCxn id="13" idx="1"/>
          </p:cNvCxnSpPr>
          <p:nvPr/>
        </p:nvCxnSpPr>
        <p:spPr>
          <a:xfrm>
            <a:off x="5119685" y="3254061"/>
            <a:ext cx="41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7231C77D-42AB-A746-9007-547CD05977CD}"/>
              </a:ext>
            </a:extLst>
          </p:cNvPr>
          <p:cNvCxnSpPr>
            <a:cxnSpLocks/>
            <a:stCxn id="11" idx="3"/>
            <a:endCxn id="15" idx="1"/>
          </p:cNvCxnSpPr>
          <p:nvPr/>
        </p:nvCxnSpPr>
        <p:spPr>
          <a:xfrm flipV="1">
            <a:off x="2287314" y="4217797"/>
            <a:ext cx="799557" cy="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37E992BC-7315-7041-A2EE-62E9209AA320}"/>
              </a:ext>
            </a:extLst>
          </p:cNvPr>
          <p:cNvCxnSpPr>
            <a:cxnSpLocks/>
            <a:stCxn id="12" idx="3"/>
            <a:endCxn id="16" idx="1"/>
          </p:cNvCxnSpPr>
          <p:nvPr/>
        </p:nvCxnSpPr>
        <p:spPr>
          <a:xfrm>
            <a:off x="2287314" y="5269648"/>
            <a:ext cx="799559" cy="4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76A2958-9C5C-7742-B4A9-D8CFD5604F14}"/>
              </a:ext>
            </a:extLst>
          </p:cNvPr>
          <p:cNvSpPr/>
          <p:nvPr/>
        </p:nvSpPr>
        <p:spPr>
          <a:xfrm>
            <a:off x="279400" y="3669559"/>
            <a:ext cx="10979150" cy="1073891"/>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546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ACCESS to </a:t>
            </a:r>
            <a:r>
              <a:rPr lang="fi-FI" sz="3600" dirty="0" err="1"/>
              <a:t>CFs</a:t>
            </a:r>
            <a:r>
              <a:rPr lang="fi-FI" sz="3600" dirty="0"/>
              <a:t> for </a:t>
            </a:r>
            <a:r>
              <a:rPr lang="fi-FI" sz="3600" dirty="0" err="1"/>
              <a:t>Non</a:t>
            </a:r>
            <a:r>
              <a:rPr lang="fi-FI" sz="3600" dirty="0"/>
              <a:t>-ACTRIS </a:t>
            </a:r>
            <a:r>
              <a:rPr lang="fi-FI" sz="3600" dirty="0" err="1"/>
              <a:t>sites</a:t>
            </a:r>
            <a:r>
              <a:rPr lang="fi-FI" sz="3600" dirty="0"/>
              <a:t> </a:t>
            </a:r>
          </a:p>
        </p:txBody>
      </p:sp>
      <p:sp>
        <p:nvSpPr>
          <p:cNvPr id="5" name="ZoneTexte 4">
            <a:extLst>
              <a:ext uri="{FF2B5EF4-FFF2-40B4-BE49-F238E27FC236}">
                <a16:creationId xmlns:a16="http://schemas.microsoft.com/office/drawing/2014/main" id="{9D36722B-0C1B-4746-ADA9-5FB1778EAA7E}"/>
              </a:ext>
            </a:extLst>
          </p:cNvPr>
          <p:cNvSpPr txBox="1"/>
          <p:nvPr/>
        </p:nvSpPr>
        <p:spPr>
          <a:xfrm>
            <a:off x="785813" y="1004345"/>
            <a:ext cx="1501501" cy="830997"/>
          </a:xfrm>
          <a:prstGeom prst="rect">
            <a:avLst/>
          </a:prstGeom>
          <a:noFill/>
          <a:ln>
            <a:solidFill>
              <a:schemeClr val="tx2"/>
            </a:solidFill>
          </a:ln>
        </p:spPr>
        <p:txBody>
          <a:bodyPr wrap="none" rtlCol="0">
            <a:spAutoFit/>
          </a:bodyPr>
          <a:lstStyle/>
          <a:p>
            <a:r>
              <a:rPr lang="fr-FR" sz="2400" dirty="0">
                <a:solidFill>
                  <a:schemeClr val="tx2"/>
                </a:solidFill>
              </a:rPr>
              <a:t>Variable </a:t>
            </a:r>
            <a:r>
              <a:rPr lang="fr-FR" sz="2400" dirty="0">
                <a:solidFill>
                  <a:schemeClr val="accent6"/>
                </a:solidFill>
              </a:rPr>
              <a:t>A</a:t>
            </a:r>
          </a:p>
          <a:p>
            <a:r>
              <a:rPr lang="fr-FR" sz="2400" dirty="0" err="1">
                <a:solidFill>
                  <a:schemeClr val="tx2"/>
                </a:solidFill>
              </a:rPr>
              <a:t>measured</a:t>
            </a:r>
            <a:r>
              <a:rPr lang="fr-FR" sz="2400" dirty="0">
                <a:solidFill>
                  <a:schemeClr val="tx2"/>
                </a:solidFill>
              </a:rPr>
              <a:t> </a:t>
            </a:r>
          </a:p>
        </p:txBody>
      </p:sp>
      <p:sp>
        <p:nvSpPr>
          <p:cNvPr id="6" name="ZoneTexte 5">
            <a:extLst>
              <a:ext uri="{FF2B5EF4-FFF2-40B4-BE49-F238E27FC236}">
                <a16:creationId xmlns:a16="http://schemas.microsoft.com/office/drawing/2014/main" id="{013556CA-FF04-E841-8000-5885417295C0}"/>
              </a:ext>
            </a:extLst>
          </p:cNvPr>
          <p:cNvSpPr txBox="1"/>
          <p:nvPr/>
        </p:nvSpPr>
        <p:spPr>
          <a:xfrm>
            <a:off x="3086871" y="1001948"/>
            <a:ext cx="2042341" cy="830997"/>
          </a:xfrm>
          <a:prstGeom prst="rect">
            <a:avLst/>
          </a:prstGeom>
          <a:noFill/>
          <a:ln>
            <a:solidFill>
              <a:schemeClr val="tx2"/>
            </a:solidFill>
          </a:ln>
        </p:spPr>
        <p:txBody>
          <a:bodyPr wrap="square" rtlCol="0">
            <a:spAutoFit/>
          </a:bodyPr>
          <a:lstStyle/>
          <a:p>
            <a:r>
              <a:rPr lang="fr-FR" sz="2400" dirty="0">
                <a:solidFill>
                  <a:schemeClr val="tx2"/>
                </a:solidFill>
              </a:rPr>
              <a:t>Not </a:t>
            </a:r>
            <a:r>
              <a:rPr lang="fr-FR" sz="2400" dirty="0" err="1">
                <a:solidFill>
                  <a:schemeClr val="tx2"/>
                </a:solidFill>
              </a:rPr>
              <a:t>Controlled</a:t>
            </a:r>
            <a:r>
              <a:rPr lang="fr-FR" sz="2400" dirty="0">
                <a:solidFill>
                  <a:schemeClr val="tx2"/>
                </a:solidFill>
              </a:rPr>
              <a:t> by ACTRIS-TC  </a:t>
            </a:r>
          </a:p>
        </p:txBody>
      </p:sp>
      <p:sp>
        <p:nvSpPr>
          <p:cNvPr id="7" name="ZoneTexte 6">
            <a:extLst>
              <a:ext uri="{FF2B5EF4-FFF2-40B4-BE49-F238E27FC236}">
                <a16:creationId xmlns:a16="http://schemas.microsoft.com/office/drawing/2014/main" id="{F141AFC8-265E-2447-950C-73E42E752FD1}"/>
              </a:ext>
            </a:extLst>
          </p:cNvPr>
          <p:cNvSpPr txBox="1"/>
          <p:nvPr/>
        </p:nvSpPr>
        <p:spPr>
          <a:xfrm>
            <a:off x="5585579" y="1008526"/>
            <a:ext cx="2171700" cy="830997"/>
          </a:xfrm>
          <a:prstGeom prst="rect">
            <a:avLst/>
          </a:prstGeom>
          <a:noFill/>
          <a:ln>
            <a:solidFill>
              <a:schemeClr val="tx2"/>
            </a:solidFill>
          </a:ln>
        </p:spPr>
        <p:txBody>
          <a:bodyPr wrap="square" rtlCol="0">
            <a:spAutoFit/>
          </a:bodyPr>
          <a:lstStyle/>
          <a:p>
            <a:r>
              <a:rPr lang="fr-FR" sz="2400" dirty="0">
                <a:solidFill>
                  <a:schemeClr val="tx2"/>
                </a:solidFill>
              </a:rPr>
              <a:t>Curation </a:t>
            </a:r>
            <a:r>
              <a:rPr lang="fr-FR" sz="2400" dirty="0" err="1">
                <a:solidFill>
                  <a:schemeClr val="tx2"/>
                </a:solidFill>
              </a:rPr>
              <a:t>under</a:t>
            </a:r>
            <a:r>
              <a:rPr lang="fr-FR" sz="2400" dirty="0">
                <a:solidFill>
                  <a:schemeClr val="tx2"/>
                </a:solidFill>
              </a:rPr>
              <a:t> EMEP/EBAS</a:t>
            </a:r>
          </a:p>
        </p:txBody>
      </p:sp>
      <p:sp>
        <p:nvSpPr>
          <p:cNvPr id="9" name="ZoneTexte 8">
            <a:extLst>
              <a:ext uri="{FF2B5EF4-FFF2-40B4-BE49-F238E27FC236}">
                <a16:creationId xmlns:a16="http://schemas.microsoft.com/office/drawing/2014/main" id="{7931F425-F887-0D40-A6D9-1289487F0CCB}"/>
              </a:ext>
            </a:extLst>
          </p:cNvPr>
          <p:cNvSpPr txBox="1"/>
          <p:nvPr/>
        </p:nvSpPr>
        <p:spPr>
          <a:xfrm>
            <a:off x="8091520" y="1005250"/>
            <a:ext cx="2816903" cy="830997"/>
          </a:xfrm>
          <a:prstGeom prst="rect">
            <a:avLst/>
          </a:prstGeom>
          <a:noFill/>
          <a:ln>
            <a:solidFill>
              <a:schemeClr val="tx2"/>
            </a:solidFill>
          </a:ln>
        </p:spPr>
        <p:txBody>
          <a:bodyPr wrap="square" rtlCol="0">
            <a:spAutoFit/>
          </a:bodyPr>
          <a:lstStyle/>
          <a:p>
            <a:r>
              <a:rPr lang="fr-FR" sz="2400" dirty="0">
                <a:solidFill>
                  <a:schemeClr val="tx2"/>
                </a:solidFill>
              </a:rPr>
              <a:t>Open </a:t>
            </a:r>
            <a:r>
              <a:rPr lang="fr-FR" sz="2400" dirty="0" err="1">
                <a:solidFill>
                  <a:schemeClr val="tx2"/>
                </a:solidFill>
              </a:rPr>
              <a:t>access</a:t>
            </a:r>
            <a:r>
              <a:rPr lang="fr-FR" sz="2400" dirty="0">
                <a:solidFill>
                  <a:schemeClr val="tx2"/>
                </a:solidFill>
              </a:rPr>
              <a:t> </a:t>
            </a:r>
            <a:r>
              <a:rPr lang="fr-FR" sz="2400" dirty="0" err="1">
                <a:solidFill>
                  <a:schemeClr val="tx2"/>
                </a:solidFill>
              </a:rPr>
              <a:t>with</a:t>
            </a:r>
            <a:r>
              <a:rPr lang="fr-FR" sz="2400" dirty="0">
                <a:solidFill>
                  <a:schemeClr val="tx2"/>
                </a:solidFill>
              </a:rPr>
              <a:t> EMEP label </a:t>
            </a:r>
          </a:p>
        </p:txBody>
      </p:sp>
      <p:cxnSp>
        <p:nvCxnSpPr>
          <p:cNvPr id="10" name="Connecteur droit avec flèche 9">
            <a:extLst>
              <a:ext uri="{FF2B5EF4-FFF2-40B4-BE49-F238E27FC236}">
                <a16:creationId xmlns:a16="http://schemas.microsoft.com/office/drawing/2014/main" id="{748AC7DB-E449-E547-89CD-DCEF34F80FCF}"/>
              </a:ext>
            </a:extLst>
          </p:cNvPr>
          <p:cNvCxnSpPr>
            <a:cxnSpLocks/>
            <a:stCxn id="6" idx="3"/>
            <a:endCxn id="7" idx="1"/>
          </p:cNvCxnSpPr>
          <p:nvPr/>
        </p:nvCxnSpPr>
        <p:spPr>
          <a:xfrm>
            <a:off x="5129212" y="1417447"/>
            <a:ext cx="456367" cy="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1620BD2-4760-4046-AC09-C7D29CE4D5F0}"/>
              </a:ext>
            </a:extLst>
          </p:cNvPr>
          <p:cNvCxnSpPr>
            <a:cxnSpLocks/>
            <a:stCxn id="7" idx="3"/>
            <a:endCxn id="9" idx="1"/>
          </p:cNvCxnSpPr>
          <p:nvPr/>
        </p:nvCxnSpPr>
        <p:spPr>
          <a:xfrm flipV="1">
            <a:off x="7757279" y="1420749"/>
            <a:ext cx="334241" cy="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2540B31-CC67-A244-B6D3-67D906920B4A}"/>
              </a:ext>
            </a:extLst>
          </p:cNvPr>
          <p:cNvCxnSpPr>
            <a:cxnSpLocks/>
            <a:stCxn id="5" idx="3"/>
            <a:endCxn id="6" idx="1"/>
          </p:cNvCxnSpPr>
          <p:nvPr/>
        </p:nvCxnSpPr>
        <p:spPr>
          <a:xfrm flipV="1">
            <a:off x="2287314" y="1417447"/>
            <a:ext cx="799557" cy="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0C96C85-1963-0248-A729-E21D6F234EC4}"/>
              </a:ext>
            </a:extLst>
          </p:cNvPr>
          <p:cNvSpPr/>
          <p:nvPr/>
        </p:nvSpPr>
        <p:spPr>
          <a:xfrm>
            <a:off x="279400" y="869209"/>
            <a:ext cx="10979150" cy="1073891"/>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198C68D-0329-E742-9A3A-6BC1F8150C20}"/>
              </a:ext>
            </a:extLst>
          </p:cNvPr>
          <p:cNvSpPr txBox="1"/>
          <p:nvPr/>
        </p:nvSpPr>
        <p:spPr>
          <a:xfrm>
            <a:off x="968732" y="2082417"/>
            <a:ext cx="9233694" cy="4401205"/>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chemeClr val="tx2"/>
                </a:solidFill>
              </a:rPr>
              <a:t>TC services </a:t>
            </a:r>
            <a:r>
              <a:rPr lang="fr-FR" sz="2800" dirty="0" err="1">
                <a:solidFill>
                  <a:schemeClr val="tx2"/>
                </a:solidFill>
              </a:rPr>
              <a:t>will</a:t>
            </a:r>
            <a:r>
              <a:rPr lang="fr-FR" sz="2800" dirty="0">
                <a:solidFill>
                  <a:schemeClr val="tx2"/>
                </a:solidFill>
              </a:rPr>
              <a:t> </a:t>
            </a:r>
            <a:r>
              <a:rPr lang="fr-FR" sz="2800" dirty="0" err="1">
                <a:solidFill>
                  <a:schemeClr val="tx2"/>
                </a:solidFill>
              </a:rPr>
              <a:t>be</a:t>
            </a:r>
            <a:r>
              <a:rPr lang="fr-FR" sz="2800" dirty="0">
                <a:solidFill>
                  <a:schemeClr val="tx2"/>
                </a:solidFill>
              </a:rPr>
              <a:t> accessible </a:t>
            </a:r>
            <a:r>
              <a:rPr lang="fr-FR" sz="2800" dirty="0" err="1">
                <a:solidFill>
                  <a:schemeClr val="tx2"/>
                </a:solidFill>
              </a:rPr>
              <a:t>under</a:t>
            </a:r>
            <a:r>
              <a:rPr lang="fr-FR" sz="2800" dirty="0">
                <a:solidFill>
                  <a:schemeClr val="tx2"/>
                </a:solidFill>
              </a:rPr>
              <a:t> </a:t>
            </a:r>
            <a:r>
              <a:rPr lang="fr-FR" sz="2800" dirty="0" err="1">
                <a:solidFill>
                  <a:schemeClr val="tx2"/>
                </a:solidFill>
              </a:rPr>
              <a:t>specific</a:t>
            </a:r>
            <a:r>
              <a:rPr lang="fr-FR" sz="2800" dirty="0">
                <a:solidFill>
                  <a:schemeClr val="tx2"/>
                </a:solidFill>
              </a:rPr>
              <a:t> </a:t>
            </a:r>
            <a:r>
              <a:rPr lang="fr-FR" sz="2800" dirty="0" err="1">
                <a:solidFill>
                  <a:schemeClr val="tx2"/>
                </a:solidFill>
              </a:rPr>
              <a:t>financial</a:t>
            </a:r>
            <a:r>
              <a:rPr lang="fr-FR" sz="2800" dirty="0">
                <a:solidFill>
                  <a:schemeClr val="tx2"/>
                </a:solidFill>
              </a:rPr>
              <a:t> </a:t>
            </a:r>
            <a:r>
              <a:rPr lang="fr-FR" sz="2800" dirty="0" err="1">
                <a:solidFill>
                  <a:schemeClr val="tx2"/>
                </a:solidFill>
              </a:rPr>
              <a:t>rules</a:t>
            </a:r>
            <a:r>
              <a:rPr lang="fr-FR" sz="2800" dirty="0">
                <a:solidFill>
                  <a:schemeClr val="tx2"/>
                </a:solidFill>
              </a:rPr>
              <a:t> (</a:t>
            </a:r>
            <a:r>
              <a:rPr lang="fr-FR" sz="2800" dirty="0" err="1">
                <a:solidFill>
                  <a:schemeClr val="tx2"/>
                </a:solidFill>
              </a:rPr>
              <a:t>still</a:t>
            </a:r>
            <a:r>
              <a:rPr lang="fr-FR" sz="2800" dirty="0">
                <a:solidFill>
                  <a:schemeClr val="tx2"/>
                </a:solidFill>
              </a:rPr>
              <a:t> to </a:t>
            </a:r>
            <a:r>
              <a:rPr lang="fr-FR" sz="2800" dirty="0" err="1">
                <a:solidFill>
                  <a:schemeClr val="tx2"/>
                </a:solidFill>
              </a:rPr>
              <a:t>be</a:t>
            </a:r>
            <a:r>
              <a:rPr lang="fr-FR" sz="2800" dirty="0">
                <a:solidFill>
                  <a:schemeClr val="tx2"/>
                </a:solidFill>
              </a:rPr>
              <a:t> </a:t>
            </a:r>
            <a:r>
              <a:rPr lang="fr-FR" sz="2800" dirty="0" err="1">
                <a:solidFill>
                  <a:schemeClr val="tx2"/>
                </a:solidFill>
              </a:rPr>
              <a:t>defined</a:t>
            </a:r>
            <a:r>
              <a:rPr lang="fr-FR" sz="2800" dirty="0">
                <a:solidFill>
                  <a:schemeClr val="tx2"/>
                </a:solidFill>
              </a:rPr>
              <a:t>) for non-</a:t>
            </a:r>
            <a:r>
              <a:rPr lang="fr-FR" sz="2800" dirty="0" err="1">
                <a:solidFill>
                  <a:schemeClr val="tx2"/>
                </a:solidFill>
              </a:rPr>
              <a:t>NFs</a:t>
            </a:r>
            <a:endParaRPr lang="fr-FR" sz="2800" dirty="0">
              <a:solidFill>
                <a:schemeClr val="tx2"/>
              </a:solidFill>
            </a:endParaRPr>
          </a:p>
          <a:p>
            <a:pPr marL="457200" indent="-457200">
              <a:buFont typeface="Arial" panose="020B0604020202020204" pitchFamily="34" charset="0"/>
              <a:buChar char="•"/>
            </a:pPr>
            <a:r>
              <a:rPr lang="fr-FR" sz="2800" dirty="0">
                <a:solidFill>
                  <a:schemeClr val="tx2"/>
                </a:solidFill>
              </a:rPr>
              <a:t>In the </a:t>
            </a:r>
            <a:r>
              <a:rPr lang="fr-FR" sz="2800" dirty="0" err="1">
                <a:solidFill>
                  <a:schemeClr val="tx2"/>
                </a:solidFill>
              </a:rPr>
              <a:t>meantime</a:t>
            </a:r>
            <a:r>
              <a:rPr lang="fr-FR" sz="2800" dirty="0">
                <a:solidFill>
                  <a:schemeClr val="tx2"/>
                </a:solidFill>
              </a:rPr>
              <a:t>, TC services </a:t>
            </a:r>
            <a:r>
              <a:rPr lang="fr-FR" sz="2800" dirty="0" err="1">
                <a:solidFill>
                  <a:schemeClr val="tx2"/>
                </a:solidFill>
              </a:rPr>
              <a:t>can</a:t>
            </a:r>
            <a:r>
              <a:rPr lang="fr-FR" sz="2800" dirty="0">
                <a:solidFill>
                  <a:schemeClr val="tx2"/>
                </a:solidFill>
              </a:rPr>
              <a:t> </a:t>
            </a:r>
            <a:r>
              <a:rPr lang="fr-FR" sz="2800" dirty="0" err="1">
                <a:solidFill>
                  <a:schemeClr val="tx2"/>
                </a:solidFill>
              </a:rPr>
              <a:t>be</a:t>
            </a:r>
            <a:r>
              <a:rPr lang="fr-FR" sz="2800" dirty="0">
                <a:solidFill>
                  <a:schemeClr val="tx2"/>
                </a:solidFill>
              </a:rPr>
              <a:t> </a:t>
            </a:r>
            <a:r>
              <a:rPr lang="fr-FR" sz="2800" dirty="0" err="1">
                <a:solidFill>
                  <a:schemeClr val="tx2"/>
                </a:solidFill>
              </a:rPr>
              <a:t>accessed</a:t>
            </a:r>
            <a:r>
              <a:rPr lang="fr-FR" sz="2800" dirty="0">
                <a:solidFill>
                  <a:schemeClr val="tx2"/>
                </a:solidFill>
              </a:rPr>
              <a:t> </a:t>
            </a:r>
            <a:r>
              <a:rPr lang="fr-FR" sz="2800" dirty="0" err="1">
                <a:solidFill>
                  <a:schemeClr val="tx2"/>
                </a:solidFill>
              </a:rPr>
              <a:t>through</a:t>
            </a:r>
            <a:r>
              <a:rPr lang="fr-FR" sz="2800" dirty="0">
                <a:solidFill>
                  <a:schemeClr val="tx2"/>
                </a:solidFill>
              </a:rPr>
              <a:t> TNA </a:t>
            </a:r>
            <a:r>
              <a:rPr lang="fr-FR" sz="2800" dirty="0" err="1">
                <a:solidFill>
                  <a:schemeClr val="tx2"/>
                </a:solidFill>
              </a:rPr>
              <a:t>procedures</a:t>
            </a:r>
            <a:r>
              <a:rPr lang="fr-FR" sz="2800" dirty="0">
                <a:solidFill>
                  <a:schemeClr val="tx2"/>
                </a:solidFill>
              </a:rPr>
              <a:t> </a:t>
            </a:r>
            <a:r>
              <a:rPr lang="fr-FR" sz="2800" dirty="0" err="1">
                <a:solidFill>
                  <a:schemeClr val="tx2"/>
                </a:solidFill>
              </a:rPr>
              <a:t>under</a:t>
            </a:r>
            <a:r>
              <a:rPr lang="fr-FR" sz="2800" dirty="0">
                <a:solidFill>
                  <a:schemeClr val="tx2"/>
                </a:solidFill>
              </a:rPr>
              <a:t> EU </a:t>
            </a:r>
            <a:r>
              <a:rPr lang="fr-FR" sz="2800" dirty="0" err="1">
                <a:solidFill>
                  <a:schemeClr val="tx2"/>
                </a:solidFill>
              </a:rPr>
              <a:t>financing</a:t>
            </a:r>
            <a:r>
              <a:rPr lang="fr-FR" sz="2800" dirty="0">
                <a:solidFill>
                  <a:schemeClr val="tx2"/>
                </a:solidFill>
              </a:rPr>
              <a:t> (ATMO-ACCESS 2021-2025)</a:t>
            </a:r>
          </a:p>
          <a:p>
            <a:pPr marL="457200" indent="-457200">
              <a:buFont typeface="Arial" panose="020B0604020202020204" pitchFamily="34" charset="0"/>
              <a:buChar char="•"/>
            </a:pPr>
            <a:endParaRPr lang="fr-FR" sz="2800" dirty="0">
              <a:solidFill>
                <a:schemeClr val="tx2"/>
              </a:solidFill>
            </a:endParaRPr>
          </a:p>
          <a:p>
            <a:r>
              <a:rPr lang="fr-FR" sz="2800" b="1" dirty="0" err="1">
                <a:solidFill>
                  <a:schemeClr val="tx2"/>
                </a:solidFill>
              </a:rPr>
              <a:t>Still</a:t>
            </a:r>
            <a:r>
              <a:rPr lang="fr-FR" sz="2800" b="1" dirty="0">
                <a:solidFill>
                  <a:schemeClr val="tx2"/>
                </a:solidFill>
              </a:rPr>
              <a:t> to </a:t>
            </a:r>
            <a:r>
              <a:rPr lang="fr-FR" sz="2800" b="1" dirty="0" err="1">
                <a:solidFill>
                  <a:schemeClr val="tx2"/>
                </a:solidFill>
              </a:rPr>
              <a:t>be</a:t>
            </a:r>
            <a:r>
              <a:rPr lang="fr-FR" sz="2800" b="1" dirty="0">
                <a:solidFill>
                  <a:schemeClr val="tx2"/>
                </a:solidFill>
              </a:rPr>
              <a:t> </a:t>
            </a:r>
            <a:r>
              <a:rPr lang="fr-FR" sz="2800" b="1" dirty="0" err="1">
                <a:solidFill>
                  <a:schemeClr val="tx2"/>
                </a:solidFill>
              </a:rPr>
              <a:t>discussed</a:t>
            </a:r>
            <a:endParaRPr lang="fr-FR" sz="2800" b="1" dirty="0">
              <a:solidFill>
                <a:schemeClr val="tx2"/>
              </a:solidFill>
            </a:endParaRPr>
          </a:p>
          <a:p>
            <a:r>
              <a:rPr lang="fr-FR" sz="2800" dirty="0">
                <a:solidFill>
                  <a:schemeClr val="tx2"/>
                </a:solidFill>
                <a:sym typeface="Wingdings" pitchFamily="2" charset="2"/>
              </a:rPr>
              <a:t>	 Conditions for ACTRIS </a:t>
            </a:r>
            <a:r>
              <a:rPr lang="fr-FR" sz="2800" dirty="0" err="1">
                <a:solidFill>
                  <a:schemeClr val="tx2"/>
                </a:solidFill>
                <a:sym typeface="Wingdings" pitchFamily="2" charset="2"/>
              </a:rPr>
              <a:t>quality-stamp</a:t>
            </a:r>
            <a:r>
              <a:rPr lang="fr-FR" sz="2800" dirty="0">
                <a:solidFill>
                  <a:schemeClr val="tx2"/>
                </a:solidFill>
                <a:sym typeface="Wingdings" pitchFamily="2" charset="2"/>
              </a:rPr>
              <a:t> to </a:t>
            </a:r>
            <a:r>
              <a:rPr lang="fr-FR" sz="2800" dirty="0" err="1">
                <a:solidFill>
                  <a:schemeClr val="tx2"/>
                </a:solidFill>
                <a:sym typeface="Wingdings" pitchFamily="2" charset="2"/>
              </a:rPr>
              <a:t>be</a:t>
            </a:r>
            <a:r>
              <a:rPr lang="fr-FR" sz="2800" dirty="0">
                <a:solidFill>
                  <a:schemeClr val="tx2"/>
                </a:solidFill>
                <a:sym typeface="Wingdings" pitchFamily="2" charset="2"/>
              </a:rPr>
              <a:t> </a:t>
            </a:r>
            <a:r>
              <a:rPr lang="fr-FR" sz="2800" dirty="0" err="1">
                <a:solidFill>
                  <a:schemeClr val="tx2"/>
                </a:solidFill>
                <a:sym typeface="Wingdings" pitchFamily="2" charset="2"/>
              </a:rPr>
              <a:t>given</a:t>
            </a:r>
            <a:r>
              <a:rPr lang="fr-FR" sz="2800" dirty="0">
                <a:solidFill>
                  <a:schemeClr val="tx2"/>
                </a:solidFill>
                <a:sym typeface="Wingdings" pitchFamily="2" charset="2"/>
              </a:rPr>
              <a:t> on ACTRIS </a:t>
            </a:r>
            <a:r>
              <a:rPr lang="fr-FR" sz="2800" dirty="0" err="1">
                <a:solidFill>
                  <a:schemeClr val="tx2"/>
                </a:solidFill>
                <a:sym typeface="Wingdings" pitchFamily="2" charset="2"/>
              </a:rPr>
              <a:t>compliant</a:t>
            </a:r>
            <a:r>
              <a:rPr lang="fr-FR" sz="2800" dirty="0">
                <a:solidFill>
                  <a:schemeClr val="tx2"/>
                </a:solidFill>
                <a:sym typeface="Wingdings" pitchFamily="2" charset="2"/>
              </a:rPr>
              <a:t> observations, for non-NF sites</a:t>
            </a:r>
          </a:p>
          <a:p>
            <a:r>
              <a:rPr lang="fr-FR" sz="2800" dirty="0">
                <a:solidFill>
                  <a:schemeClr val="tx2"/>
                </a:solidFill>
                <a:sym typeface="Wingdings" pitchFamily="2" charset="2"/>
              </a:rPr>
              <a:t>	 </a:t>
            </a:r>
            <a:r>
              <a:rPr lang="fr-FR" sz="2800" dirty="0" err="1">
                <a:solidFill>
                  <a:schemeClr val="tx2"/>
                </a:solidFill>
              </a:rPr>
              <a:t>Possibility</a:t>
            </a:r>
            <a:r>
              <a:rPr lang="fr-FR" sz="2800" dirty="0">
                <a:solidFill>
                  <a:schemeClr val="tx2"/>
                </a:solidFill>
              </a:rPr>
              <a:t> of a </a:t>
            </a:r>
            <a:r>
              <a:rPr lang="fr-FR" sz="2800" dirty="0" err="1">
                <a:solidFill>
                  <a:schemeClr val="tx2"/>
                </a:solidFill>
              </a:rPr>
              <a:t>framework</a:t>
            </a:r>
            <a:r>
              <a:rPr lang="fr-FR" sz="2800" dirty="0">
                <a:solidFill>
                  <a:schemeClr val="tx2"/>
                </a:solidFill>
              </a:rPr>
              <a:t> agreement </a:t>
            </a:r>
            <a:r>
              <a:rPr lang="fr-FR" sz="2800" dirty="0" err="1">
                <a:solidFill>
                  <a:schemeClr val="tx2"/>
                </a:solidFill>
              </a:rPr>
              <a:t>between</a:t>
            </a:r>
            <a:r>
              <a:rPr lang="fr-FR" sz="2800" dirty="0">
                <a:solidFill>
                  <a:schemeClr val="tx2"/>
                </a:solidFill>
              </a:rPr>
              <a:t> EMEP and ACTRIS (user agreement)</a:t>
            </a:r>
          </a:p>
        </p:txBody>
      </p:sp>
    </p:spTree>
    <p:extLst>
      <p:ext uri="{BB962C8B-B14F-4D97-AF65-F5344CB8AC3E}">
        <p14:creationId xmlns:p14="http://schemas.microsoft.com/office/powerpoint/2010/main" val="102457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C6E9-C143-41B0-B1EF-98CD31ED1F15}"/>
              </a:ext>
            </a:extLst>
          </p:cNvPr>
          <p:cNvSpPr>
            <a:spLocks noGrp="1"/>
          </p:cNvSpPr>
          <p:nvPr>
            <p:ph type="title"/>
          </p:nvPr>
        </p:nvSpPr>
        <p:spPr/>
        <p:txBody>
          <a:bodyPr>
            <a:normAutofit/>
          </a:bodyPr>
          <a:lstStyle/>
          <a:p>
            <a:r>
              <a:rPr lang="fi-FI" sz="3600" dirty="0" err="1"/>
              <a:t>Benefits</a:t>
            </a:r>
            <a:r>
              <a:rPr lang="fi-FI" sz="3600" dirty="0"/>
              <a:t> for EMEP </a:t>
            </a:r>
          </a:p>
        </p:txBody>
      </p:sp>
      <p:sp>
        <p:nvSpPr>
          <p:cNvPr id="8" name="ZoneTexte 7">
            <a:extLst>
              <a:ext uri="{FF2B5EF4-FFF2-40B4-BE49-F238E27FC236}">
                <a16:creationId xmlns:a16="http://schemas.microsoft.com/office/drawing/2014/main" id="{D25BF699-66B3-5B45-9A44-76DA5C11DA87}"/>
              </a:ext>
            </a:extLst>
          </p:cNvPr>
          <p:cNvSpPr txBox="1"/>
          <p:nvPr/>
        </p:nvSpPr>
        <p:spPr>
          <a:xfrm>
            <a:off x="939006" y="1071563"/>
            <a:ext cx="9233694" cy="550920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2"/>
                </a:solidFill>
              </a:rPr>
              <a:t>Benefitting from national investments for upgrading the observation platforms  </a:t>
            </a:r>
          </a:p>
          <a:p>
            <a:pPr marL="457200" indent="-457200">
              <a:buFont typeface="Arial" panose="020B0604020202020204" pitchFamily="34" charset="0"/>
              <a:buChar char="•"/>
            </a:pPr>
            <a:r>
              <a:rPr lang="en-GB" sz="3200" dirty="0">
                <a:solidFill>
                  <a:schemeClr val="tx2"/>
                </a:solidFill>
              </a:rPr>
              <a:t>Securing sustainability</a:t>
            </a:r>
            <a:r>
              <a:rPr lang="en-GB" sz="3200" dirty="0">
                <a:solidFill>
                  <a:srgbClr val="FF0000"/>
                </a:solidFill>
              </a:rPr>
              <a:t> </a:t>
            </a:r>
            <a:r>
              <a:rPr lang="en-GB" sz="3200" dirty="0">
                <a:solidFill>
                  <a:schemeClr val="tx2"/>
                </a:solidFill>
              </a:rPr>
              <a:t>for central elements of the EMEP monitoring strategy</a:t>
            </a:r>
          </a:p>
          <a:p>
            <a:pPr marL="457200" indent="-457200">
              <a:buFont typeface="Arial" panose="020B0604020202020204" pitchFamily="34" charset="0"/>
              <a:buChar char="•"/>
            </a:pPr>
            <a:r>
              <a:rPr lang="en-GB" sz="3200" dirty="0">
                <a:solidFill>
                  <a:schemeClr val="tx2"/>
                </a:solidFill>
              </a:rPr>
              <a:t>Improving QA/QC for key variables of the EMEP monitoring strategy (Metrology EMPIR projects)</a:t>
            </a:r>
          </a:p>
          <a:p>
            <a:pPr marL="457200" indent="-457200">
              <a:buFont typeface="Arial" panose="020B0604020202020204" pitchFamily="34" charset="0"/>
              <a:buChar char="•"/>
            </a:pPr>
            <a:r>
              <a:rPr lang="en-GB" sz="3200" dirty="0">
                <a:solidFill>
                  <a:schemeClr val="tx2"/>
                </a:solidFill>
              </a:rPr>
              <a:t>Developing the FAIR dimension in ACTRIS DC</a:t>
            </a:r>
          </a:p>
          <a:p>
            <a:pPr marL="457200" indent="-457200">
              <a:buFont typeface="Arial" panose="020B0604020202020204" pitchFamily="34" charset="0"/>
              <a:buChar char="•"/>
            </a:pPr>
            <a:r>
              <a:rPr lang="en-GB" sz="3200" dirty="0">
                <a:solidFill>
                  <a:schemeClr val="tx2"/>
                </a:solidFill>
              </a:rPr>
              <a:t>Reinforcing the international dimension </a:t>
            </a:r>
          </a:p>
          <a:p>
            <a:pPr marL="457200" indent="-457200">
              <a:buFont typeface="Arial" panose="020B0604020202020204" pitchFamily="34" charset="0"/>
              <a:buChar char="•"/>
            </a:pPr>
            <a:r>
              <a:rPr lang="en-GB" sz="3200" dirty="0">
                <a:solidFill>
                  <a:schemeClr val="tx2"/>
                </a:solidFill>
              </a:rPr>
              <a:t>More efficient access to EU funding </a:t>
            </a:r>
          </a:p>
          <a:p>
            <a:pPr marL="457200" indent="-457200">
              <a:buFont typeface="Arial" panose="020B0604020202020204" pitchFamily="34" charset="0"/>
              <a:buChar char="•"/>
            </a:pPr>
            <a:r>
              <a:rPr lang="en-GB" sz="3200" dirty="0">
                <a:solidFill>
                  <a:schemeClr val="tx2"/>
                </a:solidFill>
              </a:rPr>
              <a:t>Link to Copernicus CAMS and C3S and to space agencies </a:t>
            </a:r>
          </a:p>
        </p:txBody>
      </p:sp>
    </p:spTree>
    <p:extLst>
      <p:ext uri="{BB962C8B-B14F-4D97-AF65-F5344CB8AC3E}">
        <p14:creationId xmlns:p14="http://schemas.microsoft.com/office/powerpoint/2010/main" val="28327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C6E9-C143-41B0-B1EF-98CD31ED1F15}"/>
              </a:ext>
            </a:extLst>
          </p:cNvPr>
          <p:cNvSpPr>
            <a:spLocks noGrp="1"/>
          </p:cNvSpPr>
          <p:nvPr>
            <p:ph type="title"/>
          </p:nvPr>
        </p:nvSpPr>
        <p:spPr/>
        <p:txBody>
          <a:bodyPr>
            <a:normAutofit/>
          </a:bodyPr>
          <a:lstStyle/>
          <a:p>
            <a:r>
              <a:rPr lang="fi-FI" sz="3600" dirty="0" err="1"/>
              <a:t>Benefits</a:t>
            </a:r>
            <a:r>
              <a:rPr lang="fi-FI" sz="3600" dirty="0"/>
              <a:t> for ACTRIS</a:t>
            </a:r>
          </a:p>
        </p:txBody>
      </p:sp>
      <p:sp>
        <p:nvSpPr>
          <p:cNvPr id="8" name="ZoneTexte 7">
            <a:extLst>
              <a:ext uri="{FF2B5EF4-FFF2-40B4-BE49-F238E27FC236}">
                <a16:creationId xmlns:a16="http://schemas.microsoft.com/office/drawing/2014/main" id="{1667BD5F-E308-824D-9E95-DBAC196B3A1C}"/>
              </a:ext>
            </a:extLst>
          </p:cNvPr>
          <p:cNvSpPr txBox="1"/>
          <p:nvPr/>
        </p:nvSpPr>
        <p:spPr>
          <a:xfrm>
            <a:off x="939006" y="1271588"/>
            <a:ext cx="9448007" cy="5170646"/>
          </a:xfrm>
          <a:prstGeom prst="rect">
            <a:avLst/>
          </a:prstGeom>
          <a:noFill/>
        </p:spPr>
        <p:txBody>
          <a:bodyPr wrap="square" rtlCol="0">
            <a:spAutoFit/>
          </a:bodyPr>
          <a:lstStyle/>
          <a:p>
            <a:pPr marL="457200" indent="-457200">
              <a:buFont typeface="Arial" panose="020B0604020202020204" pitchFamily="34" charset="0"/>
              <a:buChar char="•"/>
            </a:pPr>
            <a:r>
              <a:rPr lang="en-GB" sz="3000" dirty="0">
                <a:solidFill>
                  <a:schemeClr val="tx2"/>
                </a:solidFill>
              </a:rPr>
              <a:t>Co-funding of shared infrastructure (both national sites and DC unit) and maintenance/operation of instruments at sites in some countries</a:t>
            </a:r>
          </a:p>
          <a:p>
            <a:pPr marL="457200" indent="-457200">
              <a:buFont typeface="Arial" panose="020B0604020202020204" pitchFamily="34" charset="0"/>
              <a:buChar char="•"/>
            </a:pPr>
            <a:r>
              <a:rPr lang="en-GB" sz="3000" dirty="0">
                <a:solidFill>
                  <a:schemeClr val="tx2"/>
                </a:solidFill>
              </a:rPr>
              <a:t>Contributing to a policy-oriented network </a:t>
            </a:r>
          </a:p>
          <a:p>
            <a:pPr marL="457200" indent="-457200">
              <a:buFont typeface="Arial" panose="020B0604020202020204" pitchFamily="34" charset="0"/>
              <a:buChar char="•"/>
            </a:pPr>
            <a:r>
              <a:rPr lang="en-GB" sz="3000" dirty="0">
                <a:solidFill>
                  <a:schemeClr val="tx2"/>
                </a:solidFill>
              </a:rPr>
              <a:t>Improving visibility in European-scale assessments, for air quality </a:t>
            </a:r>
          </a:p>
          <a:p>
            <a:pPr marL="457200" indent="-457200">
              <a:buFont typeface="Arial" panose="020B0604020202020204" pitchFamily="34" charset="0"/>
              <a:buChar char="•"/>
            </a:pPr>
            <a:r>
              <a:rPr lang="en-GB" sz="3000" dirty="0">
                <a:solidFill>
                  <a:schemeClr val="tx2"/>
                </a:solidFill>
              </a:rPr>
              <a:t>Closer link to the Air Quality / EEA / AQUILA framework</a:t>
            </a:r>
          </a:p>
          <a:p>
            <a:pPr marL="457200" indent="-457200">
              <a:buFont typeface="Arial" panose="020B0604020202020204" pitchFamily="34" charset="0"/>
              <a:buChar char="•"/>
            </a:pPr>
            <a:r>
              <a:rPr lang="en-GB" sz="3000" dirty="0">
                <a:solidFill>
                  <a:schemeClr val="tx2"/>
                </a:solidFill>
              </a:rPr>
              <a:t>Reinforcing links with AQMN, EPAs and Ministries for Environment in European countries   </a:t>
            </a:r>
          </a:p>
          <a:p>
            <a:pPr marL="457200" indent="-457200">
              <a:buFont typeface="Arial" panose="020B0604020202020204" pitchFamily="34" charset="0"/>
              <a:buChar char="•"/>
            </a:pPr>
            <a:r>
              <a:rPr lang="en-GB" sz="3000" dirty="0">
                <a:solidFill>
                  <a:schemeClr val="tx2"/>
                </a:solidFill>
              </a:rPr>
              <a:t>Favouring the engagement of additional countries in ACTRIS  </a:t>
            </a:r>
          </a:p>
        </p:txBody>
      </p:sp>
    </p:spTree>
    <p:extLst>
      <p:ext uri="{BB962C8B-B14F-4D97-AF65-F5344CB8AC3E}">
        <p14:creationId xmlns:p14="http://schemas.microsoft.com/office/powerpoint/2010/main" val="263625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C6E9-C143-41B0-B1EF-98CD31ED1F15}"/>
              </a:ext>
            </a:extLst>
          </p:cNvPr>
          <p:cNvSpPr>
            <a:spLocks noGrp="1"/>
          </p:cNvSpPr>
          <p:nvPr>
            <p:ph type="title"/>
          </p:nvPr>
        </p:nvSpPr>
        <p:spPr/>
        <p:txBody>
          <a:bodyPr>
            <a:normAutofit/>
          </a:bodyPr>
          <a:lstStyle/>
          <a:p>
            <a:r>
              <a:rPr lang="fi-FI" sz="3600" dirty="0" err="1"/>
              <a:t>Benefits</a:t>
            </a:r>
            <a:r>
              <a:rPr lang="fi-FI" sz="3600" dirty="0"/>
              <a:t> for </a:t>
            </a:r>
            <a:r>
              <a:rPr lang="fi-FI" sz="3600" dirty="0" err="1"/>
              <a:t>the</a:t>
            </a:r>
            <a:r>
              <a:rPr lang="fi-FI" sz="3600" dirty="0"/>
              <a:t> </a:t>
            </a:r>
            <a:r>
              <a:rPr lang="fi-FI" sz="3600" dirty="0" err="1"/>
              <a:t>Users</a:t>
            </a:r>
            <a:r>
              <a:rPr lang="fi-FI" sz="3600" dirty="0"/>
              <a:t> </a:t>
            </a:r>
          </a:p>
        </p:txBody>
      </p:sp>
      <p:sp>
        <p:nvSpPr>
          <p:cNvPr id="8" name="ZoneTexte 7">
            <a:extLst>
              <a:ext uri="{FF2B5EF4-FFF2-40B4-BE49-F238E27FC236}">
                <a16:creationId xmlns:a16="http://schemas.microsoft.com/office/drawing/2014/main" id="{2185C46F-0724-904E-BEBD-85243D02FC2A}"/>
              </a:ext>
            </a:extLst>
          </p:cNvPr>
          <p:cNvSpPr txBox="1"/>
          <p:nvPr/>
        </p:nvSpPr>
        <p:spPr>
          <a:xfrm>
            <a:off x="939006" y="1271588"/>
            <a:ext cx="9448007"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2"/>
                </a:solidFill>
              </a:rPr>
              <a:t>Seamless access to data in a FAIR environment</a:t>
            </a:r>
          </a:p>
          <a:p>
            <a:pPr marL="457200" indent="-457200">
              <a:buFont typeface="Arial" panose="020B0604020202020204" pitchFamily="34" charset="0"/>
              <a:buChar char="•"/>
            </a:pPr>
            <a:r>
              <a:rPr lang="en-GB" sz="3200" dirty="0">
                <a:solidFill>
                  <a:schemeClr val="tx2"/>
                </a:solidFill>
              </a:rPr>
              <a:t>A wider harmonisation of procedures and measurements across Europe and internationally</a:t>
            </a:r>
          </a:p>
          <a:p>
            <a:pPr marL="457200" indent="-457200">
              <a:buFont typeface="Arial" panose="020B0604020202020204" pitchFamily="34" charset="0"/>
              <a:buChar char="•"/>
            </a:pPr>
            <a:r>
              <a:rPr lang="en-GB" sz="3200" dirty="0">
                <a:solidFill>
                  <a:schemeClr val="tx2"/>
                </a:solidFill>
              </a:rPr>
              <a:t>Improving the data access quality</a:t>
            </a:r>
          </a:p>
          <a:p>
            <a:pPr marL="457200" indent="-457200">
              <a:buFont typeface="Arial" panose="020B0604020202020204" pitchFamily="34" charset="0"/>
              <a:buChar char="•"/>
            </a:pPr>
            <a:r>
              <a:rPr lang="en-GB" sz="3200" dirty="0">
                <a:solidFill>
                  <a:schemeClr val="tx2"/>
                </a:solidFill>
              </a:rPr>
              <a:t>Developing the added-value services (level 3) </a:t>
            </a:r>
          </a:p>
          <a:p>
            <a:pPr marL="457200" indent="-457200">
              <a:buFont typeface="Arial" panose="020B0604020202020204" pitchFamily="34" charset="0"/>
              <a:buChar char="•"/>
            </a:pPr>
            <a:r>
              <a:rPr lang="en-GB" sz="3200" dirty="0">
                <a:solidFill>
                  <a:schemeClr val="tx2"/>
                </a:solidFill>
              </a:rPr>
              <a:t>Access to a larger number of information  </a:t>
            </a:r>
          </a:p>
          <a:p>
            <a:pPr marL="457200" indent="-457200">
              <a:buFont typeface="Arial" panose="020B0604020202020204" pitchFamily="34" charset="0"/>
              <a:buChar char="•"/>
            </a:pPr>
            <a:r>
              <a:rPr lang="en-GB" sz="3200" dirty="0">
                <a:solidFill>
                  <a:schemeClr val="tx2"/>
                </a:solidFill>
              </a:rPr>
              <a:t>Access to campaign-based data </a:t>
            </a:r>
          </a:p>
          <a:p>
            <a:pPr marL="457200" indent="-457200">
              <a:buFont typeface="Arial" panose="020B0604020202020204" pitchFamily="34" charset="0"/>
              <a:buChar char="•"/>
            </a:pPr>
            <a:endParaRPr lang="en-GB" sz="3200" dirty="0">
              <a:solidFill>
                <a:schemeClr val="tx2"/>
              </a:solidFill>
            </a:endParaRPr>
          </a:p>
        </p:txBody>
      </p:sp>
    </p:spTree>
    <p:extLst>
      <p:ext uri="{BB962C8B-B14F-4D97-AF65-F5344CB8AC3E}">
        <p14:creationId xmlns:p14="http://schemas.microsoft.com/office/powerpoint/2010/main" val="11882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3F30-F898-4692-AF04-E504B012197C}"/>
              </a:ext>
            </a:extLst>
          </p:cNvPr>
          <p:cNvSpPr>
            <a:spLocks noGrp="1"/>
          </p:cNvSpPr>
          <p:nvPr>
            <p:ph type="ctrTitle"/>
          </p:nvPr>
        </p:nvSpPr>
        <p:spPr/>
        <p:txBody>
          <a:bodyPr>
            <a:normAutofit/>
          </a:bodyPr>
          <a:lstStyle/>
          <a:p>
            <a:r>
              <a:rPr lang="fr-FR" dirty="0" err="1"/>
              <a:t>Thank</a:t>
            </a:r>
            <a:r>
              <a:rPr lang="fr-FR" dirty="0"/>
              <a:t> </a:t>
            </a:r>
            <a:r>
              <a:rPr lang="fr-FR" dirty="0" err="1"/>
              <a:t>you</a:t>
            </a:r>
            <a:r>
              <a:rPr lang="fr-FR" dirty="0"/>
              <a:t> ! </a:t>
            </a:r>
            <a:endParaRPr lang="fi-FI" dirty="0"/>
          </a:p>
        </p:txBody>
      </p:sp>
    </p:spTree>
    <p:extLst>
      <p:ext uri="{BB962C8B-B14F-4D97-AF65-F5344CB8AC3E}">
        <p14:creationId xmlns:p14="http://schemas.microsoft.com/office/powerpoint/2010/main" val="215163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ACTRIS at TFMM 5 </a:t>
            </a:r>
            <a:r>
              <a:rPr lang="fi-FI" sz="3600" dirty="0" err="1"/>
              <a:t>years</a:t>
            </a:r>
            <a:r>
              <a:rPr lang="fi-FI" sz="3600" dirty="0"/>
              <a:t> </a:t>
            </a:r>
            <a:r>
              <a:rPr lang="fi-FI" sz="3600" dirty="0" err="1"/>
              <a:t>ago</a:t>
            </a:r>
            <a:endParaRPr lang="fi-FI" sz="3600" dirty="0"/>
          </a:p>
        </p:txBody>
      </p:sp>
      <p:pic>
        <p:nvPicPr>
          <p:cNvPr id="10" name="Image 9">
            <a:extLst>
              <a:ext uri="{FF2B5EF4-FFF2-40B4-BE49-F238E27FC236}">
                <a16:creationId xmlns:a16="http://schemas.microsoft.com/office/drawing/2014/main" id="{8260C097-9E4D-AB4D-91A0-68CE339CF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30" y="1081667"/>
            <a:ext cx="5382321" cy="4036741"/>
          </a:xfrm>
          <a:prstGeom prst="rect">
            <a:avLst/>
          </a:prstGeom>
          <a:effectLst>
            <a:outerShdw blurRad="50800" dist="50800" dir="5400000" algn="ctr" rotWithShape="0">
              <a:srgbClr val="000000">
                <a:alpha val="98198"/>
              </a:srgbClr>
            </a:outerShdw>
          </a:effectLst>
          <a:scene3d>
            <a:camera prst="orthographicFront"/>
            <a:lightRig rig="threePt" dir="t"/>
          </a:scene3d>
          <a:sp3d>
            <a:bevelT prst="angle"/>
          </a:sp3d>
        </p:spPr>
      </p:pic>
      <p:sp>
        <p:nvSpPr>
          <p:cNvPr id="12" name="ZoneTexte 11">
            <a:extLst>
              <a:ext uri="{FF2B5EF4-FFF2-40B4-BE49-F238E27FC236}">
                <a16:creationId xmlns:a16="http://schemas.microsoft.com/office/drawing/2014/main" id="{EB76EF28-A5EF-344A-B211-0DFA64547670}"/>
              </a:ext>
            </a:extLst>
          </p:cNvPr>
          <p:cNvSpPr txBox="1"/>
          <p:nvPr/>
        </p:nvSpPr>
        <p:spPr>
          <a:xfrm>
            <a:off x="1941086" y="5210055"/>
            <a:ext cx="1836272" cy="369332"/>
          </a:xfrm>
          <a:prstGeom prst="rect">
            <a:avLst/>
          </a:prstGeom>
          <a:noFill/>
        </p:spPr>
        <p:txBody>
          <a:bodyPr wrap="none" rtlCol="0">
            <a:spAutoFit/>
          </a:bodyPr>
          <a:lstStyle/>
          <a:p>
            <a:r>
              <a:rPr lang="fr-FR" dirty="0"/>
              <a:t>TFMM, May 2016</a:t>
            </a:r>
          </a:p>
        </p:txBody>
      </p:sp>
      <p:pic>
        <p:nvPicPr>
          <p:cNvPr id="14" name="Image 13">
            <a:extLst>
              <a:ext uri="{FF2B5EF4-FFF2-40B4-BE49-F238E27FC236}">
                <a16:creationId xmlns:a16="http://schemas.microsoft.com/office/drawing/2014/main" id="{2E485432-4FA0-3940-87EF-B9583915B7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3895"/>
            <a:ext cx="3958652" cy="2962977"/>
          </a:xfrm>
          <a:prstGeom prst="rect">
            <a:avLst/>
          </a:prstGeom>
          <a:ln>
            <a:solidFill>
              <a:schemeClr val="tx2"/>
            </a:solidFill>
          </a:ln>
          <a:scene3d>
            <a:camera prst="orthographicFront"/>
            <a:lightRig rig="threePt" dir="t"/>
          </a:scene3d>
          <a:sp3d>
            <a:bevelT prst="angle"/>
          </a:sp3d>
        </p:spPr>
      </p:pic>
      <p:pic>
        <p:nvPicPr>
          <p:cNvPr id="16" name="Image 15">
            <a:extLst>
              <a:ext uri="{FF2B5EF4-FFF2-40B4-BE49-F238E27FC236}">
                <a16:creationId xmlns:a16="http://schemas.microsoft.com/office/drawing/2014/main" id="{60C24993-35CA-3B45-9D93-A72D41C48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3582" y="1170551"/>
            <a:ext cx="3958652" cy="2966581"/>
          </a:xfrm>
          <a:prstGeom prst="rect">
            <a:avLst/>
          </a:prstGeom>
          <a:ln>
            <a:solidFill>
              <a:schemeClr val="tx2"/>
            </a:solidFill>
          </a:ln>
          <a:scene3d>
            <a:camera prst="orthographicFront"/>
            <a:lightRig rig="threePt" dir="t"/>
          </a:scene3d>
          <a:sp3d>
            <a:bevelT prst="angle"/>
          </a:sp3d>
        </p:spPr>
      </p:pic>
      <p:pic>
        <p:nvPicPr>
          <p:cNvPr id="22" name="Image 21">
            <a:extLst>
              <a:ext uri="{FF2B5EF4-FFF2-40B4-BE49-F238E27FC236}">
                <a16:creationId xmlns:a16="http://schemas.microsoft.com/office/drawing/2014/main" id="{3C45E8CF-2B41-9146-B082-4C5D6ADA7A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0194" y="1875439"/>
            <a:ext cx="3969883" cy="2985895"/>
          </a:xfrm>
          <a:prstGeom prst="rect">
            <a:avLst/>
          </a:prstGeom>
          <a:ln>
            <a:solidFill>
              <a:schemeClr val="tx2"/>
            </a:solidFill>
          </a:ln>
          <a:scene3d>
            <a:camera prst="orthographicFront"/>
            <a:lightRig rig="threePt" dir="t"/>
          </a:scene3d>
          <a:sp3d>
            <a:bevelT prst="angle"/>
          </a:sp3d>
        </p:spPr>
      </p:pic>
      <p:pic>
        <p:nvPicPr>
          <p:cNvPr id="18" name="Image 17">
            <a:extLst>
              <a:ext uri="{FF2B5EF4-FFF2-40B4-BE49-F238E27FC236}">
                <a16:creationId xmlns:a16="http://schemas.microsoft.com/office/drawing/2014/main" id="{BA8BBBFC-B195-EA4D-8733-5CB984BF3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6101" y="2477785"/>
            <a:ext cx="3958651" cy="2981028"/>
          </a:xfrm>
          <a:prstGeom prst="rect">
            <a:avLst/>
          </a:prstGeom>
          <a:ln>
            <a:solidFill>
              <a:schemeClr val="tx2"/>
            </a:solidFill>
          </a:ln>
          <a:scene3d>
            <a:camera prst="orthographicFront"/>
            <a:lightRig rig="threePt" dir="t"/>
          </a:scene3d>
          <a:sp3d>
            <a:bevelT prst="angle"/>
          </a:sp3d>
        </p:spPr>
      </p:pic>
      <p:pic>
        <p:nvPicPr>
          <p:cNvPr id="20" name="Image 19">
            <a:extLst>
              <a:ext uri="{FF2B5EF4-FFF2-40B4-BE49-F238E27FC236}">
                <a16:creationId xmlns:a16="http://schemas.microsoft.com/office/drawing/2014/main" id="{A9328D20-3D84-1748-8493-4844DF1162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1279" y="3080130"/>
            <a:ext cx="3969882" cy="2981029"/>
          </a:xfrm>
          <a:prstGeom prst="rect">
            <a:avLst/>
          </a:prstGeom>
          <a:noFill/>
          <a:ln>
            <a:solidFill>
              <a:schemeClr val="tx2"/>
            </a:solidFill>
          </a:ln>
          <a:scene3d>
            <a:camera prst="orthographicFront"/>
            <a:lightRig rig="threePt" dir="t"/>
          </a:scene3d>
          <a:sp3d>
            <a:bevelT prst="angle"/>
          </a:sp3d>
        </p:spPr>
      </p:pic>
    </p:spTree>
    <p:extLst>
      <p:ext uri="{BB962C8B-B14F-4D97-AF65-F5344CB8AC3E}">
        <p14:creationId xmlns:p14="http://schemas.microsoft.com/office/powerpoint/2010/main" val="18190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ACTRIS at TFMM 5 </a:t>
            </a:r>
            <a:r>
              <a:rPr lang="fi-FI" sz="3600" dirty="0" err="1"/>
              <a:t>years</a:t>
            </a:r>
            <a:r>
              <a:rPr lang="fi-FI" sz="3600" dirty="0"/>
              <a:t> </a:t>
            </a:r>
            <a:r>
              <a:rPr lang="fi-FI" sz="3600" dirty="0" err="1"/>
              <a:t>ago</a:t>
            </a:r>
            <a:endParaRPr lang="fi-FI" sz="3600" dirty="0"/>
          </a:p>
        </p:txBody>
      </p:sp>
      <p:pic>
        <p:nvPicPr>
          <p:cNvPr id="10" name="Image 9">
            <a:extLst>
              <a:ext uri="{FF2B5EF4-FFF2-40B4-BE49-F238E27FC236}">
                <a16:creationId xmlns:a16="http://schemas.microsoft.com/office/drawing/2014/main" id="{8260C097-9E4D-AB4D-91A0-68CE339CF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30" y="1081667"/>
            <a:ext cx="5382321" cy="4036741"/>
          </a:xfrm>
          <a:prstGeom prst="rect">
            <a:avLst/>
          </a:prstGeom>
          <a:effectLst>
            <a:outerShdw blurRad="50800" dist="50800" dir="5400000" algn="ctr" rotWithShape="0">
              <a:srgbClr val="000000">
                <a:alpha val="98198"/>
              </a:srgbClr>
            </a:outerShdw>
          </a:effectLst>
          <a:scene3d>
            <a:camera prst="orthographicFront"/>
            <a:lightRig rig="threePt" dir="t"/>
          </a:scene3d>
          <a:sp3d>
            <a:bevelT prst="angle"/>
          </a:sp3d>
        </p:spPr>
      </p:pic>
      <p:sp>
        <p:nvSpPr>
          <p:cNvPr id="12" name="ZoneTexte 11">
            <a:extLst>
              <a:ext uri="{FF2B5EF4-FFF2-40B4-BE49-F238E27FC236}">
                <a16:creationId xmlns:a16="http://schemas.microsoft.com/office/drawing/2014/main" id="{EB76EF28-A5EF-344A-B211-0DFA64547670}"/>
              </a:ext>
            </a:extLst>
          </p:cNvPr>
          <p:cNvSpPr txBox="1"/>
          <p:nvPr/>
        </p:nvSpPr>
        <p:spPr>
          <a:xfrm>
            <a:off x="1941086" y="5210055"/>
            <a:ext cx="1836272" cy="369332"/>
          </a:xfrm>
          <a:prstGeom prst="rect">
            <a:avLst/>
          </a:prstGeom>
          <a:noFill/>
        </p:spPr>
        <p:txBody>
          <a:bodyPr wrap="none" rtlCol="0">
            <a:spAutoFit/>
          </a:bodyPr>
          <a:lstStyle/>
          <a:p>
            <a:r>
              <a:rPr lang="fr-FR" dirty="0"/>
              <a:t>TFMM, May 2016</a:t>
            </a:r>
          </a:p>
        </p:txBody>
      </p:sp>
      <p:sp>
        <p:nvSpPr>
          <p:cNvPr id="2" name="ZoneTexte 1">
            <a:extLst>
              <a:ext uri="{FF2B5EF4-FFF2-40B4-BE49-F238E27FC236}">
                <a16:creationId xmlns:a16="http://schemas.microsoft.com/office/drawing/2014/main" id="{FF6D383D-A451-8F48-BA19-16E3012515EF}"/>
              </a:ext>
            </a:extLst>
          </p:cNvPr>
          <p:cNvSpPr txBox="1"/>
          <p:nvPr/>
        </p:nvSpPr>
        <p:spPr>
          <a:xfrm>
            <a:off x="6096000" y="1081667"/>
            <a:ext cx="5150569" cy="1077218"/>
          </a:xfrm>
          <a:prstGeom prst="rect">
            <a:avLst/>
          </a:prstGeom>
          <a:noFill/>
        </p:spPr>
        <p:txBody>
          <a:bodyPr wrap="square" rtlCol="0">
            <a:spAutoFit/>
          </a:bodyPr>
          <a:lstStyle/>
          <a:p>
            <a:pPr algn="ctr"/>
            <a:r>
              <a:rPr lang="fr-FR" sz="3200" dirty="0" err="1">
                <a:solidFill>
                  <a:schemeClr val="tx2"/>
                </a:solidFill>
              </a:rPr>
              <a:t>Predictions</a:t>
            </a:r>
            <a:r>
              <a:rPr lang="fr-FR" sz="3200" dirty="0">
                <a:solidFill>
                  <a:schemeClr val="tx2"/>
                </a:solidFill>
              </a:rPr>
              <a:t> of 5 </a:t>
            </a:r>
            <a:r>
              <a:rPr lang="fr-FR" sz="3200" dirty="0" err="1">
                <a:solidFill>
                  <a:schemeClr val="tx2"/>
                </a:solidFill>
              </a:rPr>
              <a:t>years</a:t>
            </a:r>
            <a:r>
              <a:rPr lang="fr-FR" sz="3200" dirty="0">
                <a:solidFill>
                  <a:schemeClr val="tx2"/>
                </a:solidFill>
              </a:rPr>
              <a:t> </a:t>
            </a:r>
            <a:r>
              <a:rPr lang="fr-FR" sz="3200" dirty="0" err="1">
                <a:solidFill>
                  <a:schemeClr val="tx2"/>
                </a:solidFill>
              </a:rPr>
              <a:t>ago</a:t>
            </a:r>
            <a:r>
              <a:rPr lang="fr-FR" sz="3200" dirty="0">
                <a:solidFill>
                  <a:schemeClr val="tx2"/>
                </a:solidFill>
              </a:rPr>
              <a:t> </a:t>
            </a:r>
            <a:r>
              <a:rPr lang="fr-FR" sz="3200" dirty="0" err="1">
                <a:solidFill>
                  <a:schemeClr val="tx2"/>
                </a:solidFill>
              </a:rPr>
              <a:t>were</a:t>
            </a:r>
            <a:r>
              <a:rPr lang="fr-FR" sz="3200" dirty="0">
                <a:solidFill>
                  <a:schemeClr val="tx2"/>
                </a:solidFill>
              </a:rPr>
              <a:t> not </a:t>
            </a:r>
            <a:r>
              <a:rPr lang="fr-FR" sz="3200" dirty="0" err="1">
                <a:solidFill>
                  <a:schemeClr val="tx2"/>
                </a:solidFill>
              </a:rPr>
              <a:t>too</a:t>
            </a:r>
            <a:r>
              <a:rPr lang="fr-FR" sz="3200" dirty="0">
                <a:solidFill>
                  <a:schemeClr val="tx2"/>
                </a:solidFill>
              </a:rPr>
              <a:t> </a:t>
            </a:r>
            <a:r>
              <a:rPr lang="fr-FR" sz="3200" dirty="0" err="1">
                <a:solidFill>
                  <a:schemeClr val="tx2"/>
                </a:solidFill>
              </a:rPr>
              <a:t>bad</a:t>
            </a:r>
            <a:r>
              <a:rPr lang="fr-FR" sz="3200" dirty="0">
                <a:solidFill>
                  <a:schemeClr val="tx2"/>
                </a:solidFill>
              </a:rPr>
              <a:t> </a:t>
            </a:r>
          </a:p>
        </p:txBody>
      </p:sp>
      <p:sp>
        <p:nvSpPr>
          <p:cNvPr id="9" name="ZoneTexte 8">
            <a:extLst>
              <a:ext uri="{FF2B5EF4-FFF2-40B4-BE49-F238E27FC236}">
                <a16:creationId xmlns:a16="http://schemas.microsoft.com/office/drawing/2014/main" id="{EA4F106B-668F-6D47-9A3B-2296F881F708}"/>
              </a:ext>
            </a:extLst>
          </p:cNvPr>
          <p:cNvSpPr txBox="1"/>
          <p:nvPr/>
        </p:nvSpPr>
        <p:spPr>
          <a:xfrm>
            <a:off x="7690610" y="3128157"/>
            <a:ext cx="1846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798A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798A8"/>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497794D-4730-D04C-A520-9ABD79F8F0C5}"/>
              </a:ext>
            </a:extLst>
          </p:cNvPr>
          <p:cNvSpPr/>
          <p:nvPr/>
        </p:nvSpPr>
        <p:spPr>
          <a:xfrm>
            <a:off x="6235775" y="2286859"/>
            <a:ext cx="4796079" cy="3093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6">
            <a:extLst>
              <a:ext uri="{FF2B5EF4-FFF2-40B4-BE49-F238E27FC236}">
                <a16:creationId xmlns:a16="http://schemas.microsoft.com/office/drawing/2014/main" id="{3ED5426F-4333-FC48-978E-83BB36ADF146}"/>
              </a:ext>
            </a:extLst>
          </p:cNvPr>
          <p:cNvSpPr txBox="1"/>
          <p:nvPr/>
        </p:nvSpPr>
        <p:spPr>
          <a:xfrm>
            <a:off x="7792860" y="2337422"/>
            <a:ext cx="16586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Target timeline</a:t>
            </a:r>
          </a:p>
        </p:txBody>
      </p:sp>
      <p:grpSp>
        <p:nvGrpSpPr>
          <p:cNvPr id="14" name="Group 7">
            <a:extLst>
              <a:ext uri="{FF2B5EF4-FFF2-40B4-BE49-F238E27FC236}">
                <a16:creationId xmlns:a16="http://schemas.microsoft.com/office/drawing/2014/main" id="{3A0C6849-4C82-AA47-A24F-79B71DFA1626}"/>
              </a:ext>
            </a:extLst>
          </p:cNvPr>
          <p:cNvGrpSpPr/>
          <p:nvPr/>
        </p:nvGrpSpPr>
        <p:grpSpPr>
          <a:xfrm>
            <a:off x="6508904" y="4185114"/>
            <a:ext cx="3578931" cy="369332"/>
            <a:chOff x="4036614" y="6121190"/>
            <a:chExt cx="3578931" cy="369332"/>
          </a:xfrm>
        </p:grpSpPr>
        <p:sp>
          <p:nvSpPr>
            <p:cNvPr id="15" name="Circle: Hollow 2">
              <a:extLst>
                <a:ext uri="{FF2B5EF4-FFF2-40B4-BE49-F238E27FC236}">
                  <a16:creationId xmlns:a16="http://schemas.microsoft.com/office/drawing/2014/main" id="{BB9598E7-8BDD-A248-B52C-FACC101D7626}"/>
                </a:ext>
              </a:extLst>
            </p:cNvPr>
            <p:cNvSpPr/>
            <p:nvPr/>
          </p:nvSpPr>
          <p:spPr>
            <a:xfrm>
              <a:off x="4036614" y="6212550"/>
              <a:ext cx="177834" cy="186612"/>
            </a:xfrm>
            <a:prstGeom prst="donut">
              <a:avLst>
                <a:gd name="adj" fmla="val 24765"/>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98A8"/>
                </a:solidFill>
                <a:effectLst/>
                <a:uLnTx/>
                <a:uFillTx/>
                <a:latin typeface="Calibri"/>
                <a:ea typeface="+mn-ea"/>
                <a:cs typeface="+mn-cs"/>
              </a:endParaRPr>
            </a:p>
          </p:txBody>
        </p:sp>
        <p:sp>
          <p:nvSpPr>
            <p:cNvPr id="16" name="TextBox 9">
              <a:extLst>
                <a:ext uri="{FF2B5EF4-FFF2-40B4-BE49-F238E27FC236}">
                  <a16:creationId xmlns:a16="http://schemas.microsoft.com/office/drawing/2014/main" id="{E9933246-A3BB-3F41-90D9-2CC56C810732}"/>
                </a:ext>
              </a:extLst>
            </p:cNvPr>
            <p:cNvSpPr txBox="1"/>
            <p:nvPr/>
          </p:nvSpPr>
          <p:spPr>
            <a:xfrm>
              <a:off x="4138230" y="6121190"/>
              <a:ext cx="34773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2017 -2019 Preparatory phase</a:t>
              </a:r>
            </a:p>
          </p:txBody>
        </p:sp>
      </p:grpSp>
      <p:grpSp>
        <p:nvGrpSpPr>
          <p:cNvPr id="17" name="Group 10">
            <a:extLst>
              <a:ext uri="{FF2B5EF4-FFF2-40B4-BE49-F238E27FC236}">
                <a16:creationId xmlns:a16="http://schemas.microsoft.com/office/drawing/2014/main" id="{F485676D-01B4-9C44-B294-78E30D43E182}"/>
              </a:ext>
            </a:extLst>
          </p:cNvPr>
          <p:cNvGrpSpPr/>
          <p:nvPr/>
        </p:nvGrpSpPr>
        <p:grpSpPr>
          <a:xfrm>
            <a:off x="6513137" y="3710092"/>
            <a:ext cx="3937204" cy="369332"/>
            <a:chOff x="4317440" y="5634051"/>
            <a:chExt cx="3937204" cy="369332"/>
          </a:xfrm>
        </p:grpSpPr>
        <p:sp>
          <p:nvSpPr>
            <p:cNvPr id="18" name="TextBox 11">
              <a:extLst>
                <a:ext uri="{FF2B5EF4-FFF2-40B4-BE49-F238E27FC236}">
                  <a16:creationId xmlns:a16="http://schemas.microsoft.com/office/drawing/2014/main" id="{D555F2D3-8E97-CC4C-BC5A-D93C27D291C0}"/>
                </a:ext>
              </a:extLst>
            </p:cNvPr>
            <p:cNvSpPr txBox="1"/>
            <p:nvPr/>
          </p:nvSpPr>
          <p:spPr>
            <a:xfrm>
              <a:off x="4507973" y="5634051"/>
              <a:ext cx="37466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2020 -2024 Implementation Phase</a:t>
              </a:r>
            </a:p>
          </p:txBody>
        </p:sp>
        <p:sp>
          <p:nvSpPr>
            <p:cNvPr id="19" name="Circle: Hollow 69">
              <a:extLst>
                <a:ext uri="{FF2B5EF4-FFF2-40B4-BE49-F238E27FC236}">
                  <a16:creationId xmlns:a16="http://schemas.microsoft.com/office/drawing/2014/main" id="{68203C9C-9F4F-4F40-BD73-A52D41DD83F5}"/>
                </a:ext>
              </a:extLst>
            </p:cNvPr>
            <p:cNvSpPr/>
            <p:nvPr/>
          </p:nvSpPr>
          <p:spPr>
            <a:xfrm>
              <a:off x="4317440" y="5735635"/>
              <a:ext cx="177834" cy="186612"/>
            </a:xfrm>
            <a:prstGeom prst="donut">
              <a:avLst>
                <a:gd name="adj" fmla="val 24765"/>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98A8"/>
                </a:solidFill>
                <a:effectLst/>
                <a:uLnTx/>
                <a:uFillTx/>
                <a:latin typeface="Calibri"/>
                <a:ea typeface="+mn-ea"/>
                <a:cs typeface="+mn-cs"/>
              </a:endParaRPr>
            </a:p>
          </p:txBody>
        </p:sp>
      </p:grpSp>
      <p:grpSp>
        <p:nvGrpSpPr>
          <p:cNvPr id="20" name="Group 13">
            <a:extLst>
              <a:ext uri="{FF2B5EF4-FFF2-40B4-BE49-F238E27FC236}">
                <a16:creationId xmlns:a16="http://schemas.microsoft.com/office/drawing/2014/main" id="{19C7C45F-BC6A-6943-BF84-827005B7C4AC}"/>
              </a:ext>
            </a:extLst>
          </p:cNvPr>
          <p:cNvGrpSpPr/>
          <p:nvPr/>
        </p:nvGrpSpPr>
        <p:grpSpPr>
          <a:xfrm>
            <a:off x="6477754" y="2844009"/>
            <a:ext cx="3087111" cy="369332"/>
            <a:chOff x="4294397" y="5639444"/>
            <a:chExt cx="3087111" cy="369332"/>
          </a:xfrm>
        </p:grpSpPr>
        <p:sp>
          <p:nvSpPr>
            <p:cNvPr id="21" name="TextBox 14">
              <a:extLst>
                <a:ext uri="{FF2B5EF4-FFF2-40B4-BE49-F238E27FC236}">
                  <a16:creationId xmlns:a16="http://schemas.microsoft.com/office/drawing/2014/main" id="{DF7604D6-057E-C94D-BF55-8360C7F65224}"/>
                </a:ext>
              </a:extLst>
            </p:cNvPr>
            <p:cNvSpPr txBox="1"/>
            <p:nvPr/>
          </p:nvSpPr>
          <p:spPr>
            <a:xfrm>
              <a:off x="4294397" y="5639444"/>
              <a:ext cx="3087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2025 Operational Phase</a:t>
              </a:r>
            </a:p>
          </p:txBody>
        </p:sp>
        <p:sp>
          <p:nvSpPr>
            <p:cNvPr id="22" name="Circle: Hollow 72">
              <a:extLst>
                <a:ext uri="{FF2B5EF4-FFF2-40B4-BE49-F238E27FC236}">
                  <a16:creationId xmlns:a16="http://schemas.microsoft.com/office/drawing/2014/main" id="{447E28D6-11F1-284B-BD0A-4E97D8BBC153}"/>
                </a:ext>
              </a:extLst>
            </p:cNvPr>
            <p:cNvSpPr/>
            <p:nvPr/>
          </p:nvSpPr>
          <p:spPr>
            <a:xfrm>
              <a:off x="4330139" y="5735635"/>
              <a:ext cx="177834" cy="186612"/>
            </a:xfrm>
            <a:prstGeom prst="donut">
              <a:avLst>
                <a:gd name="adj" fmla="val 24765"/>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98A8"/>
                </a:solidFill>
                <a:effectLst/>
                <a:uLnTx/>
                <a:uFillTx/>
                <a:latin typeface="Calibri"/>
                <a:ea typeface="+mn-ea"/>
                <a:cs typeface="+mn-cs"/>
              </a:endParaRPr>
            </a:p>
          </p:txBody>
        </p:sp>
      </p:grpSp>
      <p:grpSp>
        <p:nvGrpSpPr>
          <p:cNvPr id="23" name="Group 16">
            <a:extLst>
              <a:ext uri="{FF2B5EF4-FFF2-40B4-BE49-F238E27FC236}">
                <a16:creationId xmlns:a16="http://schemas.microsoft.com/office/drawing/2014/main" id="{BF3DD150-7DCA-284E-A7FC-70271218FD95}"/>
              </a:ext>
            </a:extLst>
          </p:cNvPr>
          <p:cNvGrpSpPr/>
          <p:nvPr/>
        </p:nvGrpSpPr>
        <p:grpSpPr>
          <a:xfrm>
            <a:off x="6515208" y="3281535"/>
            <a:ext cx="2250749" cy="369332"/>
            <a:chOff x="4330139" y="5644275"/>
            <a:chExt cx="2250749" cy="369332"/>
          </a:xfrm>
        </p:grpSpPr>
        <p:sp>
          <p:nvSpPr>
            <p:cNvPr id="24" name="TextBox 17">
              <a:extLst>
                <a:ext uri="{FF2B5EF4-FFF2-40B4-BE49-F238E27FC236}">
                  <a16:creationId xmlns:a16="http://schemas.microsoft.com/office/drawing/2014/main" id="{31A12395-2340-CB4C-BCCA-5BA79F49D73F}"/>
                </a:ext>
              </a:extLst>
            </p:cNvPr>
            <p:cNvSpPr txBox="1"/>
            <p:nvPr/>
          </p:nvSpPr>
          <p:spPr>
            <a:xfrm>
              <a:off x="4508451" y="5644275"/>
              <a:ext cx="20724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2021 ACTRIS ERIC</a:t>
              </a:r>
            </a:p>
          </p:txBody>
        </p:sp>
        <p:sp>
          <p:nvSpPr>
            <p:cNvPr id="25" name="Circle: Hollow 75">
              <a:extLst>
                <a:ext uri="{FF2B5EF4-FFF2-40B4-BE49-F238E27FC236}">
                  <a16:creationId xmlns:a16="http://schemas.microsoft.com/office/drawing/2014/main" id="{15987A80-2AC2-FB4D-84B0-3AF2B6A70F69}"/>
                </a:ext>
              </a:extLst>
            </p:cNvPr>
            <p:cNvSpPr/>
            <p:nvPr/>
          </p:nvSpPr>
          <p:spPr>
            <a:xfrm>
              <a:off x="4330139" y="5735635"/>
              <a:ext cx="177834" cy="186612"/>
            </a:xfrm>
            <a:prstGeom prst="donut">
              <a:avLst>
                <a:gd name="adj" fmla="val 2476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98A8"/>
                </a:solidFill>
                <a:effectLst/>
                <a:uLnTx/>
                <a:uFillTx/>
                <a:latin typeface="Calibri"/>
                <a:ea typeface="+mn-ea"/>
                <a:cs typeface="+mn-cs"/>
              </a:endParaRPr>
            </a:p>
          </p:txBody>
        </p:sp>
      </p:grpSp>
      <p:cxnSp>
        <p:nvCxnSpPr>
          <p:cNvPr id="26" name="Straight Arrow Connector 19">
            <a:extLst>
              <a:ext uri="{FF2B5EF4-FFF2-40B4-BE49-F238E27FC236}">
                <a16:creationId xmlns:a16="http://schemas.microsoft.com/office/drawing/2014/main" id="{2003D890-674D-2849-911E-8291213F5AB3}"/>
              </a:ext>
            </a:extLst>
          </p:cNvPr>
          <p:cNvCxnSpPr>
            <a:cxnSpLocks/>
            <a:stCxn id="22" idx="0"/>
          </p:cNvCxnSpPr>
          <p:nvPr/>
        </p:nvCxnSpPr>
        <p:spPr>
          <a:xfrm flipH="1" flipV="1">
            <a:off x="6598341" y="2622038"/>
            <a:ext cx="4072" cy="31816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426D3558-769C-1045-96B7-C0485ABCD456}"/>
              </a:ext>
            </a:extLst>
          </p:cNvPr>
          <p:cNvCxnSpPr>
            <a:cxnSpLocks/>
            <a:endCxn id="25" idx="0"/>
          </p:cNvCxnSpPr>
          <p:nvPr/>
        </p:nvCxnSpPr>
        <p:spPr>
          <a:xfrm>
            <a:off x="6604125" y="3130868"/>
            <a:ext cx="0" cy="2420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1">
            <a:extLst>
              <a:ext uri="{FF2B5EF4-FFF2-40B4-BE49-F238E27FC236}">
                <a16:creationId xmlns:a16="http://schemas.microsoft.com/office/drawing/2014/main" id="{EB062F97-323C-0D42-AE76-BB5D8A69F87C}"/>
              </a:ext>
            </a:extLst>
          </p:cNvPr>
          <p:cNvCxnSpPr>
            <a:cxnSpLocks/>
            <a:stCxn id="25" idx="4"/>
            <a:endCxn id="19" idx="0"/>
          </p:cNvCxnSpPr>
          <p:nvPr/>
        </p:nvCxnSpPr>
        <p:spPr>
          <a:xfrm flipH="1">
            <a:off x="6602054" y="3559507"/>
            <a:ext cx="2071" cy="2521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2">
            <a:extLst>
              <a:ext uri="{FF2B5EF4-FFF2-40B4-BE49-F238E27FC236}">
                <a16:creationId xmlns:a16="http://schemas.microsoft.com/office/drawing/2014/main" id="{A627EC72-3B6F-7A4F-AF53-A16C869CF78D}"/>
              </a:ext>
            </a:extLst>
          </p:cNvPr>
          <p:cNvCxnSpPr>
            <a:cxnSpLocks/>
            <a:stCxn id="19" idx="4"/>
            <a:endCxn id="15" idx="0"/>
          </p:cNvCxnSpPr>
          <p:nvPr/>
        </p:nvCxnSpPr>
        <p:spPr>
          <a:xfrm flipH="1">
            <a:off x="6597821" y="3998288"/>
            <a:ext cx="4233" cy="2781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6">
            <a:extLst>
              <a:ext uri="{FF2B5EF4-FFF2-40B4-BE49-F238E27FC236}">
                <a16:creationId xmlns:a16="http://schemas.microsoft.com/office/drawing/2014/main" id="{831C5BE9-11F2-8146-AE72-8ADA89CBED93}"/>
              </a:ext>
            </a:extLst>
          </p:cNvPr>
          <p:cNvCxnSpPr>
            <a:cxnSpLocks/>
          </p:cNvCxnSpPr>
          <p:nvPr/>
        </p:nvCxnSpPr>
        <p:spPr>
          <a:xfrm flipH="1">
            <a:off x="6593588" y="4480356"/>
            <a:ext cx="4233" cy="2781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27">
            <a:extLst>
              <a:ext uri="{FF2B5EF4-FFF2-40B4-BE49-F238E27FC236}">
                <a16:creationId xmlns:a16="http://schemas.microsoft.com/office/drawing/2014/main" id="{92E9D099-2320-FC48-96D4-4A62F75637EE}"/>
              </a:ext>
            </a:extLst>
          </p:cNvPr>
          <p:cNvGrpSpPr/>
          <p:nvPr/>
        </p:nvGrpSpPr>
        <p:grpSpPr>
          <a:xfrm>
            <a:off x="6515208" y="4626055"/>
            <a:ext cx="3680625" cy="369332"/>
            <a:chOff x="4330139" y="5644275"/>
            <a:chExt cx="3680625" cy="369332"/>
          </a:xfrm>
        </p:grpSpPr>
        <p:sp>
          <p:nvSpPr>
            <p:cNvPr id="32" name="TextBox 28">
              <a:extLst>
                <a:ext uri="{FF2B5EF4-FFF2-40B4-BE49-F238E27FC236}">
                  <a16:creationId xmlns:a16="http://schemas.microsoft.com/office/drawing/2014/main" id="{1DAAADCF-DAAB-944D-A3B1-6D04EDC642A8}"/>
                </a:ext>
              </a:extLst>
            </p:cNvPr>
            <p:cNvSpPr txBox="1"/>
            <p:nvPr/>
          </p:nvSpPr>
          <p:spPr>
            <a:xfrm>
              <a:off x="4508451" y="5644275"/>
              <a:ext cx="35023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2016 ACTRIS in ESFRI Roadmap</a:t>
              </a:r>
            </a:p>
          </p:txBody>
        </p:sp>
        <p:sp>
          <p:nvSpPr>
            <p:cNvPr id="33" name="Circle: Hollow 75">
              <a:extLst>
                <a:ext uri="{FF2B5EF4-FFF2-40B4-BE49-F238E27FC236}">
                  <a16:creationId xmlns:a16="http://schemas.microsoft.com/office/drawing/2014/main" id="{8A2C7A44-88D7-E14D-9C3B-02697708F814}"/>
                </a:ext>
              </a:extLst>
            </p:cNvPr>
            <p:cNvSpPr/>
            <p:nvPr/>
          </p:nvSpPr>
          <p:spPr>
            <a:xfrm>
              <a:off x="4330139" y="5735635"/>
              <a:ext cx="177834" cy="186612"/>
            </a:xfrm>
            <a:prstGeom prst="donut">
              <a:avLst>
                <a:gd name="adj" fmla="val 2476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98A8"/>
                </a:solidFill>
                <a:effectLst/>
                <a:uLnTx/>
                <a:uFillTx/>
                <a:latin typeface="Calibri"/>
                <a:ea typeface="+mn-ea"/>
                <a:cs typeface="+mn-cs"/>
              </a:endParaRPr>
            </a:p>
          </p:txBody>
        </p:sp>
      </p:grpSp>
    </p:spTree>
    <p:extLst>
      <p:ext uri="{BB962C8B-B14F-4D97-AF65-F5344CB8AC3E}">
        <p14:creationId xmlns:p14="http://schemas.microsoft.com/office/powerpoint/2010/main" val="259273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en-GB" sz="3600" dirty="0"/>
              <a:t>Current status of ACTRIS </a:t>
            </a:r>
            <a:endParaRPr lang="fi-FI" sz="3600" dirty="0"/>
          </a:p>
        </p:txBody>
      </p:sp>
      <p:sp>
        <p:nvSpPr>
          <p:cNvPr id="5" name="Content Placeholder 4">
            <a:extLst>
              <a:ext uri="{FF2B5EF4-FFF2-40B4-BE49-F238E27FC236}">
                <a16:creationId xmlns:a16="http://schemas.microsoft.com/office/drawing/2014/main" id="{1B3F817F-7006-469A-BAC5-B4E8C08839F8}"/>
              </a:ext>
            </a:extLst>
          </p:cNvPr>
          <p:cNvSpPr>
            <a:spLocks noGrp="1"/>
          </p:cNvSpPr>
          <p:nvPr>
            <p:ph idx="10"/>
          </p:nvPr>
        </p:nvSpPr>
        <p:spPr>
          <a:xfrm>
            <a:off x="279400" y="892153"/>
            <a:ext cx="10306051" cy="3908448"/>
          </a:xfrm>
        </p:spPr>
        <p:txBody>
          <a:bodyPr>
            <a:noAutofit/>
          </a:bodyPr>
          <a:lstStyle/>
          <a:p>
            <a:r>
              <a:rPr lang="en-GB" sz="3200" dirty="0"/>
              <a:t>In March 2021 ACTRIS Interim Council* approved unanimously the five-year financial plan, membership contributions and the Technical and Scientific Description, and gave the mandate to Finland to start the signatory process</a:t>
            </a:r>
          </a:p>
          <a:p>
            <a:pPr marL="0" indent="0">
              <a:buNone/>
            </a:pPr>
            <a:endParaRPr lang="en-GB" sz="3200" dirty="0"/>
          </a:p>
          <a:p>
            <a:pPr marL="914400" lvl="2" indent="0">
              <a:buNone/>
            </a:pPr>
            <a:r>
              <a:rPr lang="en-GB" sz="3200" dirty="0">
                <a:sym typeface="Wingdings" pitchFamily="2" charset="2"/>
              </a:rPr>
              <a:t> A legal entity called ACTRIS ERIC will likely be established late 2021  </a:t>
            </a:r>
            <a:endParaRPr lang="en-GB" sz="3200" dirty="0"/>
          </a:p>
        </p:txBody>
      </p:sp>
      <p:pic>
        <p:nvPicPr>
          <p:cNvPr id="6" name="Picture 18">
            <a:extLst>
              <a:ext uri="{FF2B5EF4-FFF2-40B4-BE49-F238E27FC236}">
                <a16:creationId xmlns:a16="http://schemas.microsoft.com/office/drawing/2014/main" id="{57FDC8C0-032C-5149-B08D-D237B3371A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08416" y="4304558"/>
            <a:ext cx="3983447" cy="2272294"/>
          </a:xfrm>
          <a:prstGeom prst="rect">
            <a:avLst/>
          </a:prstGeom>
        </p:spPr>
      </p:pic>
      <p:sp>
        <p:nvSpPr>
          <p:cNvPr id="2" name="Rectangle 1">
            <a:extLst>
              <a:ext uri="{FF2B5EF4-FFF2-40B4-BE49-F238E27FC236}">
                <a16:creationId xmlns:a16="http://schemas.microsoft.com/office/drawing/2014/main" id="{5D85852F-9221-7247-88EE-C77614C64266}"/>
              </a:ext>
            </a:extLst>
          </p:cNvPr>
          <p:cNvSpPr/>
          <p:nvPr/>
        </p:nvSpPr>
        <p:spPr>
          <a:xfrm>
            <a:off x="1519237" y="4878325"/>
            <a:ext cx="6096000" cy="1661993"/>
          </a:xfrm>
          <a:prstGeom prst="rect">
            <a:avLst/>
          </a:prstGeom>
        </p:spPr>
        <p:txBody>
          <a:bodyPr>
            <a:spAutoFit/>
          </a:bodyPr>
          <a:lstStyle/>
          <a:p>
            <a:r>
              <a:rPr lang="en-GB" sz="2400" dirty="0"/>
              <a:t>* </a:t>
            </a:r>
            <a:r>
              <a:rPr lang="en-GB" dirty="0"/>
              <a:t>ACTRIS Interim Council : Finland, Italy, Romania, Poland, Greece, Switzerland, France, Germany, Austria, Bulgaria, Norway, Austria, Belgium, Cyprus, Czech Republic, Netherlands, Spain, United Kingdom, Denmark 	</a:t>
            </a:r>
          </a:p>
          <a:p>
            <a:endParaRPr lang="en-GB" sz="2400" dirty="0"/>
          </a:p>
        </p:txBody>
      </p:sp>
    </p:spTree>
    <p:extLst>
      <p:ext uri="{BB962C8B-B14F-4D97-AF65-F5344CB8AC3E}">
        <p14:creationId xmlns:p14="http://schemas.microsoft.com/office/powerpoint/2010/main" val="323856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9603-CC57-43EF-8699-7C3A59511130}"/>
              </a:ext>
            </a:extLst>
          </p:cNvPr>
          <p:cNvSpPr>
            <a:spLocks noGrp="1"/>
          </p:cNvSpPr>
          <p:nvPr>
            <p:ph type="title"/>
          </p:nvPr>
        </p:nvSpPr>
        <p:spPr/>
        <p:txBody>
          <a:bodyPr>
            <a:normAutofit/>
          </a:bodyPr>
          <a:lstStyle/>
          <a:p>
            <a:r>
              <a:rPr lang="en-GB" sz="3600" dirty="0"/>
              <a:t>ACTRIS governance and management structure</a:t>
            </a:r>
          </a:p>
        </p:txBody>
      </p:sp>
      <p:pic>
        <p:nvPicPr>
          <p:cNvPr id="5" name="Picture 4"/>
          <p:cNvPicPr>
            <a:picLocks noChangeAspect="1"/>
          </p:cNvPicPr>
          <p:nvPr/>
        </p:nvPicPr>
        <p:blipFill>
          <a:blip r:embed="rId2"/>
          <a:stretch>
            <a:fillRect/>
          </a:stretch>
        </p:blipFill>
        <p:spPr>
          <a:xfrm>
            <a:off x="5658370" y="1395805"/>
            <a:ext cx="5727973" cy="3715804"/>
          </a:xfrm>
          <a:prstGeom prst="rect">
            <a:avLst/>
          </a:prstGeom>
        </p:spPr>
      </p:pic>
      <p:sp>
        <p:nvSpPr>
          <p:cNvPr id="3" name="Rectangle : coins arrondis 2">
            <a:extLst>
              <a:ext uri="{FF2B5EF4-FFF2-40B4-BE49-F238E27FC236}">
                <a16:creationId xmlns:a16="http://schemas.microsoft.com/office/drawing/2014/main" id="{17A6C725-DC2B-B448-88C4-E6AAADD12837}"/>
              </a:ext>
            </a:extLst>
          </p:cNvPr>
          <p:cNvSpPr/>
          <p:nvPr/>
        </p:nvSpPr>
        <p:spPr>
          <a:xfrm>
            <a:off x="2460813" y="1711126"/>
            <a:ext cx="2675965" cy="13178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t>General </a:t>
            </a:r>
            <a:r>
              <a:rPr lang="fr-FR" dirty="0" err="1"/>
              <a:t>Assembly</a:t>
            </a:r>
            <a:r>
              <a:rPr lang="fr-FR" dirty="0"/>
              <a:t> </a:t>
            </a:r>
          </a:p>
        </p:txBody>
      </p:sp>
      <p:sp>
        <p:nvSpPr>
          <p:cNvPr id="6" name="ZoneTexte 5">
            <a:extLst>
              <a:ext uri="{FF2B5EF4-FFF2-40B4-BE49-F238E27FC236}">
                <a16:creationId xmlns:a16="http://schemas.microsoft.com/office/drawing/2014/main" id="{C543889B-5CC5-D94C-8AEB-8FE7C58A15F2}"/>
              </a:ext>
            </a:extLst>
          </p:cNvPr>
          <p:cNvSpPr txBox="1"/>
          <p:nvPr/>
        </p:nvSpPr>
        <p:spPr>
          <a:xfrm>
            <a:off x="357769" y="1395805"/>
            <a:ext cx="1842248"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400" dirty="0">
                <a:solidFill>
                  <a:schemeClr val="bg1"/>
                </a:solidFill>
              </a:rPr>
              <a:t>Scientific and </a:t>
            </a:r>
            <a:r>
              <a:rPr lang="fr-FR" sz="1400" dirty="0" err="1">
                <a:solidFill>
                  <a:schemeClr val="bg1"/>
                </a:solidFill>
              </a:rPr>
              <a:t>Innonvation</a:t>
            </a:r>
            <a:r>
              <a:rPr lang="fr-FR" sz="1400" dirty="0">
                <a:solidFill>
                  <a:schemeClr val="bg1"/>
                </a:solidFill>
              </a:rPr>
              <a:t> Advisory </a:t>
            </a:r>
            <a:r>
              <a:rPr lang="fr-FR" sz="1400" dirty="0" err="1">
                <a:solidFill>
                  <a:schemeClr val="bg1"/>
                </a:solidFill>
              </a:rPr>
              <a:t>board</a:t>
            </a:r>
            <a:r>
              <a:rPr lang="fr-FR" sz="1400" dirty="0">
                <a:solidFill>
                  <a:schemeClr val="bg1"/>
                </a:solidFill>
              </a:rPr>
              <a:t> </a:t>
            </a:r>
          </a:p>
        </p:txBody>
      </p:sp>
      <p:sp>
        <p:nvSpPr>
          <p:cNvPr id="7" name="ZoneTexte 6">
            <a:extLst>
              <a:ext uri="{FF2B5EF4-FFF2-40B4-BE49-F238E27FC236}">
                <a16:creationId xmlns:a16="http://schemas.microsoft.com/office/drawing/2014/main" id="{94C41F0A-895F-5A47-BD58-5CF47957E197}"/>
              </a:ext>
            </a:extLst>
          </p:cNvPr>
          <p:cNvSpPr txBox="1"/>
          <p:nvPr/>
        </p:nvSpPr>
        <p:spPr>
          <a:xfrm>
            <a:off x="357769" y="2690336"/>
            <a:ext cx="1842248"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400" dirty="0" err="1">
                <a:solidFill>
                  <a:schemeClr val="bg1"/>
                </a:solidFill>
              </a:rPr>
              <a:t>Ethical</a:t>
            </a:r>
            <a:r>
              <a:rPr lang="fr-FR" sz="1400" dirty="0">
                <a:solidFill>
                  <a:schemeClr val="bg1"/>
                </a:solidFill>
              </a:rPr>
              <a:t> Advisory </a:t>
            </a:r>
            <a:r>
              <a:rPr lang="fr-FR" sz="1400" dirty="0" err="1">
                <a:solidFill>
                  <a:schemeClr val="bg1"/>
                </a:solidFill>
              </a:rPr>
              <a:t>board</a:t>
            </a:r>
            <a:endParaRPr lang="fr-FR" sz="1400" dirty="0">
              <a:solidFill>
                <a:schemeClr val="bg1"/>
              </a:solidFill>
            </a:endParaRPr>
          </a:p>
          <a:p>
            <a:r>
              <a:rPr lang="fr-FR" sz="1400" dirty="0">
                <a:solidFill>
                  <a:schemeClr val="bg1"/>
                </a:solidFill>
              </a:rPr>
              <a:t> </a:t>
            </a:r>
          </a:p>
        </p:txBody>
      </p:sp>
      <p:sp>
        <p:nvSpPr>
          <p:cNvPr id="9" name="Flèche vers la droite 8">
            <a:extLst>
              <a:ext uri="{FF2B5EF4-FFF2-40B4-BE49-F238E27FC236}">
                <a16:creationId xmlns:a16="http://schemas.microsoft.com/office/drawing/2014/main" id="{D02E2603-6B92-CB46-BDC1-A063DFDCA83B}"/>
              </a:ext>
            </a:extLst>
          </p:cNvPr>
          <p:cNvSpPr/>
          <p:nvPr/>
        </p:nvSpPr>
        <p:spPr>
          <a:xfrm>
            <a:off x="5287536" y="2110924"/>
            <a:ext cx="414017" cy="32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a droite 9">
            <a:extLst>
              <a:ext uri="{FF2B5EF4-FFF2-40B4-BE49-F238E27FC236}">
                <a16:creationId xmlns:a16="http://schemas.microsoft.com/office/drawing/2014/main" id="{FA2413BE-69EA-604D-85A3-CA06A9C0BF72}"/>
              </a:ext>
            </a:extLst>
          </p:cNvPr>
          <p:cNvSpPr/>
          <p:nvPr/>
        </p:nvSpPr>
        <p:spPr>
          <a:xfrm rot="10800000">
            <a:off x="5244353" y="2431228"/>
            <a:ext cx="414017" cy="32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en angle 11">
            <a:extLst>
              <a:ext uri="{FF2B5EF4-FFF2-40B4-BE49-F238E27FC236}">
                <a16:creationId xmlns:a16="http://schemas.microsoft.com/office/drawing/2014/main" id="{E8FA9C1E-F91F-2841-B79C-543CB911677D}"/>
              </a:ext>
            </a:extLst>
          </p:cNvPr>
          <p:cNvCxnSpPr>
            <a:stCxn id="6" idx="2"/>
            <a:endCxn id="3" idx="1"/>
          </p:cNvCxnSpPr>
          <p:nvPr/>
        </p:nvCxnSpPr>
        <p:spPr>
          <a:xfrm rot="16200000" flipH="1">
            <a:off x="1752072" y="1661290"/>
            <a:ext cx="235563" cy="1181920"/>
          </a:xfrm>
          <a:prstGeom prst="bentConnector2">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a:extLst>
              <a:ext uri="{FF2B5EF4-FFF2-40B4-BE49-F238E27FC236}">
                <a16:creationId xmlns:a16="http://schemas.microsoft.com/office/drawing/2014/main" id="{E2E1C47B-DACF-F942-813D-A1E6CBE2EAFA}"/>
              </a:ext>
            </a:extLst>
          </p:cNvPr>
          <p:cNvCxnSpPr>
            <a:stCxn id="7" idx="0"/>
            <a:endCxn id="3" idx="1"/>
          </p:cNvCxnSpPr>
          <p:nvPr/>
        </p:nvCxnSpPr>
        <p:spPr>
          <a:xfrm rot="5400000" flipH="1" flipV="1">
            <a:off x="1709701" y="1939224"/>
            <a:ext cx="320304" cy="1181920"/>
          </a:xfrm>
          <a:prstGeom prst="bentConnector2">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80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a:t>ACTRIS General </a:t>
            </a:r>
            <a:r>
              <a:rPr lang="fi-FI" sz="3600" dirty="0" err="1"/>
              <a:t>Organisation</a:t>
            </a:r>
            <a:r>
              <a:rPr lang="fi-FI" sz="3600" dirty="0"/>
              <a:t> </a:t>
            </a:r>
          </a:p>
        </p:txBody>
      </p:sp>
      <p:sp>
        <p:nvSpPr>
          <p:cNvPr id="11" name="ZoneTexte 10">
            <a:extLst>
              <a:ext uri="{FF2B5EF4-FFF2-40B4-BE49-F238E27FC236}">
                <a16:creationId xmlns:a16="http://schemas.microsoft.com/office/drawing/2014/main" id="{BEFB893D-5AC2-E742-9936-4FB1F3AF1ECE}"/>
              </a:ext>
            </a:extLst>
          </p:cNvPr>
          <p:cNvSpPr txBox="1"/>
          <p:nvPr/>
        </p:nvSpPr>
        <p:spPr>
          <a:xfrm>
            <a:off x="2247073" y="2394967"/>
            <a:ext cx="184666" cy="646331"/>
          </a:xfrm>
          <a:prstGeom prst="rect">
            <a:avLst/>
          </a:prstGeom>
          <a:noFill/>
        </p:spPr>
        <p:txBody>
          <a:bodyPr wrap="none" rtlCol="0">
            <a:spAutoFit/>
          </a:bodyPr>
          <a:lstStyle/>
          <a:p>
            <a:endParaRPr lang="fr-FR" dirty="0"/>
          </a:p>
          <a:p>
            <a:endParaRPr lang="fr-FR" dirty="0"/>
          </a:p>
        </p:txBody>
      </p:sp>
      <p:sp>
        <p:nvSpPr>
          <p:cNvPr id="13" name="Rectangle 12">
            <a:extLst>
              <a:ext uri="{FF2B5EF4-FFF2-40B4-BE49-F238E27FC236}">
                <a16:creationId xmlns:a16="http://schemas.microsoft.com/office/drawing/2014/main" id="{9F82D888-1596-CD4E-A621-D1C17919053B}"/>
              </a:ext>
            </a:extLst>
          </p:cNvPr>
          <p:cNvSpPr/>
          <p:nvPr/>
        </p:nvSpPr>
        <p:spPr>
          <a:xfrm>
            <a:off x="1995853" y="820513"/>
            <a:ext cx="6336704" cy="1938992"/>
          </a:xfrm>
          <a:prstGeom prst="rect">
            <a:avLst/>
          </a:prstGeom>
        </p:spPr>
        <p:txBody>
          <a:bodyPr wrap="square">
            <a:spAutoFit/>
          </a:bodyPr>
          <a:lstStyle/>
          <a:p>
            <a:r>
              <a:rPr lang="en-US" sz="2400" b="1" dirty="0"/>
              <a:t>Member and Observer countries sharing </a:t>
            </a:r>
          </a:p>
          <a:p>
            <a:r>
              <a:rPr lang="en-US" sz="2400" b="1" dirty="0"/>
              <a:t> </a:t>
            </a:r>
            <a:endParaRPr lang="en-US" sz="2400" dirty="0"/>
          </a:p>
          <a:p>
            <a:r>
              <a:rPr lang="en-US" sz="2400" dirty="0"/>
              <a:t> </a:t>
            </a:r>
          </a:p>
          <a:p>
            <a:endParaRPr lang="en-US" sz="2400" dirty="0"/>
          </a:p>
          <a:p>
            <a:endParaRPr lang="en-US" sz="2400" dirty="0"/>
          </a:p>
        </p:txBody>
      </p:sp>
      <p:graphicFrame>
        <p:nvGraphicFramePr>
          <p:cNvPr id="15" name="Diagramme 14">
            <a:extLst>
              <a:ext uri="{FF2B5EF4-FFF2-40B4-BE49-F238E27FC236}">
                <a16:creationId xmlns:a16="http://schemas.microsoft.com/office/drawing/2014/main" id="{00A34988-FF3B-1647-87B0-522194800807}"/>
              </a:ext>
            </a:extLst>
          </p:cNvPr>
          <p:cNvGraphicFramePr/>
          <p:nvPr>
            <p:extLst>
              <p:ext uri="{D42A27DB-BD31-4B8C-83A1-F6EECF244321}">
                <p14:modId xmlns:p14="http://schemas.microsoft.com/office/powerpoint/2010/main" val="2070743907"/>
              </p:ext>
            </p:extLst>
          </p:nvPr>
        </p:nvGraphicFramePr>
        <p:xfrm>
          <a:off x="2139869" y="982940"/>
          <a:ext cx="705678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 16">
            <a:extLst>
              <a:ext uri="{FF2B5EF4-FFF2-40B4-BE49-F238E27FC236}">
                <a16:creationId xmlns:a16="http://schemas.microsoft.com/office/drawing/2014/main" id="{77B68FB8-E1B1-C745-8711-8D341986DDB3}"/>
              </a:ext>
            </a:extLst>
          </p:cNvPr>
          <p:cNvPicPr>
            <a:picLocks noChangeAspect="1"/>
          </p:cNvPicPr>
          <p:nvPr/>
        </p:nvPicPr>
        <p:blipFill>
          <a:blip r:embed="rId8"/>
          <a:stretch>
            <a:fillRect/>
          </a:stretch>
        </p:blipFill>
        <p:spPr>
          <a:xfrm>
            <a:off x="9412677" y="2185282"/>
            <a:ext cx="1619672" cy="1011495"/>
          </a:xfrm>
          <a:prstGeom prst="rect">
            <a:avLst/>
          </a:prstGeom>
        </p:spPr>
      </p:pic>
      <p:grpSp>
        <p:nvGrpSpPr>
          <p:cNvPr id="19" name="Grouper 11">
            <a:extLst>
              <a:ext uri="{FF2B5EF4-FFF2-40B4-BE49-F238E27FC236}">
                <a16:creationId xmlns:a16="http://schemas.microsoft.com/office/drawing/2014/main" id="{D2256175-513E-8745-9D63-BFF26BCBE7EC}"/>
              </a:ext>
            </a:extLst>
          </p:cNvPr>
          <p:cNvGrpSpPr/>
          <p:nvPr/>
        </p:nvGrpSpPr>
        <p:grpSpPr>
          <a:xfrm>
            <a:off x="9196653" y="2404689"/>
            <a:ext cx="325004" cy="405426"/>
            <a:chOff x="4631701" y="1487351"/>
            <a:chExt cx="325004" cy="405426"/>
          </a:xfrm>
        </p:grpSpPr>
        <p:sp>
          <p:nvSpPr>
            <p:cNvPr id="21" name="Flèche vers la droite 20">
              <a:extLst>
                <a:ext uri="{FF2B5EF4-FFF2-40B4-BE49-F238E27FC236}">
                  <a16:creationId xmlns:a16="http://schemas.microsoft.com/office/drawing/2014/main" id="{20911721-91FC-FE4D-A9CB-748D67CFEA75}"/>
                </a:ext>
              </a:extLst>
            </p:cNvPr>
            <p:cNvSpPr/>
            <p:nvPr/>
          </p:nvSpPr>
          <p:spPr>
            <a:xfrm>
              <a:off x="4631701" y="1487351"/>
              <a:ext cx="325004" cy="40542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Flèche vers la droite 4">
              <a:extLst>
                <a:ext uri="{FF2B5EF4-FFF2-40B4-BE49-F238E27FC236}">
                  <a16:creationId xmlns:a16="http://schemas.microsoft.com/office/drawing/2014/main" id="{B3F2475B-1410-344F-BC0D-A76FA128A08C}"/>
                </a:ext>
              </a:extLst>
            </p:cNvPr>
            <p:cNvSpPr/>
            <p:nvPr/>
          </p:nvSpPr>
          <p:spPr>
            <a:xfrm>
              <a:off x="4631701" y="1568436"/>
              <a:ext cx="227503" cy="243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p:txBody>
        </p:sp>
      </p:grpSp>
      <p:sp>
        <p:nvSpPr>
          <p:cNvPr id="24" name="Rectangle à coins arrondis 19">
            <a:extLst>
              <a:ext uri="{FF2B5EF4-FFF2-40B4-BE49-F238E27FC236}">
                <a16:creationId xmlns:a16="http://schemas.microsoft.com/office/drawing/2014/main" id="{C08702D6-681A-6148-9ED9-6BACBFC2D035}"/>
              </a:ext>
            </a:extLst>
          </p:cNvPr>
          <p:cNvSpPr/>
          <p:nvPr/>
        </p:nvSpPr>
        <p:spPr>
          <a:xfrm>
            <a:off x="1960357" y="1396577"/>
            <a:ext cx="7380312" cy="3096344"/>
          </a:xfrm>
          <a:prstGeom prst="roundRect">
            <a:avLst/>
          </a:prstGeom>
          <a:noFill/>
          <a:ln w="38100"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605A3B7-F09B-9B48-BB2F-08CC85C7EAFF}"/>
              </a:ext>
            </a:extLst>
          </p:cNvPr>
          <p:cNvSpPr txBox="1"/>
          <p:nvPr/>
        </p:nvSpPr>
        <p:spPr>
          <a:xfrm>
            <a:off x="3268246" y="1368873"/>
            <a:ext cx="6007562" cy="369332"/>
          </a:xfrm>
          <a:prstGeom prst="rect">
            <a:avLst/>
          </a:prstGeom>
          <a:noFill/>
        </p:spPr>
        <p:txBody>
          <a:bodyPr wrap="none" rtlCol="0">
            <a:spAutoFit/>
          </a:bodyPr>
          <a:lstStyle/>
          <a:p>
            <a:r>
              <a:rPr lang="fr-FR" i="1" dirty="0">
                <a:solidFill>
                  <a:schemeClr val="bg1">
                    <a:lumMod val="50000"/>
                  </a:schemeClr>
                </a:solidFill>
              </a:rPr>
              <a:t>Coordination Management: ACTRIS-ERIC, Head Office Helsinki</a:t>
            </a:r>
          </a:p>
        </p:txBody>
      </p:sp>
      <p:cxnSp>
        <p:nvCxnSpPr>
          <p:cNvPr id="26" name="Connecteur en angle 25">
            <a:extLst>
              <a:ext uri="{FF2B5EF4-FFF2-40B4-BE49-F238E27FC236}">
                <a16:creationId xmlns:a16="http://schemas.microsoft.com/office/drawing/2014/main" id="{3876B427-33A4-CB46-9F4A-0FF68A4B3C6B}"/>
              </a:ext>
            </a:extLst>
          </p:cNvPr>
          <p:cNvCxnSpPr/>
          <p:nvPr/>
        </p:nvCxnSpPr>
        <p:spPr>
          <a:xfrm rot="16200000" flipH="1">
            <a:off x="1513851" y="4182833"/>
            <a:ext cx="1765377" cy="22531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ngle 26">
            <a:extLst>
              <a:ext uri="{FF2B5EF4-FFF2-40B4-BE49-F238E27FC236}">
                <a16:creationId xmlns:a16="http://schemas.microsoft.com/office/drawing/2014/main" id="{5DC379F9-E077-7747-8AC7-89CAC489382C}"/>
              </a:ext>
            </a:extLst>
          </p:cNvPr>
          <p:cNvCxnSpPr/>
          <p:nvPr/>
        </p:nvCxnSpPr>
        <p:spPr>
          <a:xfrm rot="16200000" flipH="1">
            <a:off x="3666448" y="3981887"/>
            <a:ext cx="2389916" cy="28803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cteur en angle 27">
            <a:extLst>
              <a:ext uri="{FF2B5EF4-FFF2-40B4-BE49-F238E27FC236}">
                <a16:creationId xmlns:a16="http://schemas.microsoft.com/office/drawing/2014/main" id="{6EF510BB-21F8-F34F-8625-70253F815295}"/>
              </a:ext>
            </a:extLst>
          </p:cNvPr>
          <p:cNvCxnSpPr>
            <a:endCxn id="29" idx="1"/>
          </p:cNvCxnSpPr>
          <p:nvPr/>
        </p:nvCxnSpPr>
        <p:spPr>
          <a:xfrm rot="16200000" flipH="1">
            <a:off x="6538475" y="4231717"/>
            <a:ext cx="1731972" cy="28803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a:extLst>
              <a:ext uri="{FF2B5EF4-FFF2-40B4-BE49-F238E27FC236}">
                <a16:creationId xmlns:a16="http://schemas.microsoft.com/office/drawing/2014/main" id="{D461E90E-9200-9E4C-91A4-CD6F405C972A}"/>
              </a:ext>
            </a:extLst>
          </p:cNvPr>
          <p:cNvSpPr txBox="1"/>
          <p:nvPr/>
        </p:nvSpPr>
        <p:spPr>
          <a:xfrm>
            <a:off x="7548477" y="4733887"/>
            <a:ext cx="2271388" cy="1015663"/>
          </a:xfrm>
          <a:prstGeom prst="rect">
            <a:avLst/>
          </a:prstGeom>
          <a:noFill/>
        </p:spPr>
        <p:txBody>
          <a:bodyPr wrap="square" rtlCol="0">
            <a:spAutoFit/>
          </a:bodyPr>
          <a:lstStyle/>
          <a:p>
            <a:r>
              <a:rPr lang="fr-FR" sz="2000" b="1" dirty="0"/>
              <a:t>Curation and Access to data and data </a:t>
            </a:r>
            <a:r>
              <a:rPr lang="fr-FR" sz="2000" b="1" dirty="0" err="1"/>
              <a:t>products</a:t>
            </a:r>
            <a:r>
              <a:rPr lang="fr-FR" sz="2000" b="1" dirty="0"/>
              <a:t>  </a:t>
            </a:r>
            <a:endParaRPr lang="fr-FR" sz="2000" dirty="0">
              <a:sym typeface="Wingdings"/>
            </a:endParaRPr>
          </a:p>
        </p:txBody>
      </p:sp>
      <p:sp>
        <p:nvSpPr>
          <p:cNvPr id="30" name="ZoneTexte 29">
            <a:extLst>
              <a:ext uri="{FF2B5EF4-FFF2-40B4-BE49-F238E27FC236}">
                <a16:creationId xmlns:a16="http://schemas.microsoft.com/office/drawing/2014/main" id="{5BF40DA5-ED2D-EE47-8BAF-2FE20C6E71BB}"/>
              </a:ext>
            </a:extLst>
          </p:cNvPr>
          <p:cNvSpPr txBox="1"/>
          <p:nvPr/>
        </p:nvSpPr>
        <p:spPr>
          <a:xfrm>
            <a:off x="4985577" y="4764771"/>
            <a:ext cx="2271388" cy="1323439"/>
          </a:xfrm>
          <a:prstGeom prst="rect">
            <a:avLst/>
          </a:prstGeom>
          <a:noFill/>
        </p:spPr>
        <p:txBody>
          <a:bodyPr wrap="square" rtlCol="0">
            <a:spAutoFit/>
          </a:bodyPr>
          <a:lstStyle/>
          <a:p>
            <a:r>
              <a:rPr lang="fr-FR" sz="2000" b="1" dirty="0" err="1"/>
              <a:t>Measurement</a:t>
            </a:r>
            <a:r>
              <a:rPr lang="fr-FR" sz="2000" b="1" dirty="0"/>
              <a:t> </a:t>
            </a:r>
            <a:r>
              <a:rPr lang="fr-FR" sz="2000" b="1" dirty="0" err="1"/>
              <a:t>procedures</a:t>
            </a:r>
            <a:r>
              <a:rPr lang="fr-FR" sz="2000" b="1" dirty="0"/>
              <a:t> and </a:t>
            </a:r>
            <a:r>
              <a:rPr lang="fr-FR" sz="2000" b="1" dirty="0" err="1"/>
              <a:t>quality</a:t>
            </a:r>
            <a:r>
              <a:rPr lang="fr-FR" sz="2000" b="1" dirty="0"/>
              <a:t> control</a:t>
            </a:r>
          </a:p>
          <a:p>
            <a:r>
              <a:rPr lang="fr-FR" sz="2000" b="1" dirty="0"/>
              <a:t> </a:t>
            </a:r>
            <a:endParaRPr lang="fr-FR" sz="2000" dirty="0">
              <a:sym typeface="Wingdings"/>
            </a:endParaRPr>
          </a:p>
        </p:txBody>
      </p:sp>
      <p:sp>
        <p:nvSpPr>
          <p:cNvPr id="31" name="ZoneTexte 30">
            <a:extLst>
              <a:ext uri="{FF2B5EF4-FFF2-40B4-BE49-F238E27FC236}">
                <a16:creationId xmlns:a16="http://schemas.microsoft.com/office/drawing/2014/main" id="{EDBC8F3E-A6CB-C84B-A70E-1A83D45E0B0E}"/>
              </a:ext>
            </a:extLst>
          </p:cNvPr>
          <p:cNvSpPr txBox="1"/>
          <p:nvPr/>
        </p:nvSpPr>
        <p:spPr>
          <a:xfrm>
            <a:off x="2462368" y="4759100"/>
            <a:ext cx="2160712" cy="1015663"/>
          </a:xfrm>
          <a:prstGeom prst="rect">
            <a:avLst/>
          </a:prstGeom>
          <a:noFill/>
        </p:spPr>
        <p:txBody>
          <a:bodyPr wrap="square" rtlCol="0">
            <a:spAutoFit/>
          </a:bodyPr>
          <a:lstStyle/>
          <a:p>
            <a:r>
              <a:rPr lang="fr-FR" sz="2000" b="1" dirty="0"/>
              <a:t>Data production and </a:t>
            </a:r>
            <a:r>
              <a:rPr lang="fr-FR" sz="2000" b="1" dirty="0" err="1"/>
              <a:t>physical</a:t>
            </a:r>
            <a:r>
              <a:rPr lang="fr-FR" sz="2000" b="1" dirty="0"/>
              <a:t> </a:t>
            </a:r>
            <a:r>
              <a:rPr lang="fr-FR" sz="2000" b="1" dirty="0" err="1"/>
              <a:t>access</a:t>
            </a:r>
            <a:endParaRPr lang="fr-FR" sz="2000" dirty="0">
              <a:sym typeface="Wingdings"/>
            </a:endParaRPr>
          </a:p>
        </p:txBody>
      </p:sp>
    </p:spTree>
    <p:extLst>
      <p:ext uri="{BB962C8B-B14F-4D97-AF65-F5344CB8AC3E}">
        <p14:creationId xmlns:p14="http://schemas.microsoft.com/office/powerpoint/2010/main" val="269649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fontScale="90000"/>
          </a:bodyPr>
          <a:lstStyle/>
          <a:p>
            <a:r>
              <a:rPr lang="fi-FI" sz="3600" dirty="0"/>
              <a:t>General </a:t>
            </a:r>
            <a:r>
              <a:rPr lang="fi-FI" sz="3600" dirty="0" err="1"/>
              <a:t>organisation</a:t>
            </a:r>
            <a:r>
              <a:rPr lang="fi-FI" sz="3600" dirty="0"/>
              <a:t> in ACTRIS data </a:t>
            </a:r>
            <a:r>
              <a:rPr lang="fi-FI" sz="3600" dirty="0" err="1"/>
              <a:t>curation</a:t>
            </a:r>
            <a:r>
              <a:rPr lang="fi-FI" sz="3600" dirty="0"/>
              <a:t> and </a:t>
            </a:r>
            <a:r>
              <a:rPr lang="fi-FI" sz="3600" dirty="0" err="1"/>
              <a:t>delivery</a:t>
            </a:r>
            <a:endParaRPr lang="fi-FI" sz="3600" dirty="0"/>
          </a:p>
        </p:txBody>
      </p:sp>
      <p:graphicFrame>
        <p:nvGraphicFramePr>
          <p:cNvPr id="20" name="Diagramme 19">
            <a:extLst>
              <a:ext uri="{FF2B5EF4-FFF2-40B4-BE49-F238E27FC236}">
                <a16:creationId xmlns:a16="http://schemas.microsoft.com/office/drawing/2014/main" id="{3589821A-6DCB-CC46-AAE8-668C68A38A21}"/>
              </a:ext>
            </a:extLst>
          </p:cNvPr>
          <p:cNvGraphicFramePr/>
          <p:nvPr>
            <p:extLst>
              <p:ext uri="{D42A27DB-BD31-4B8C-83A1-F6EECF244321}">
                <p14:modId xmlns:p14="http://schemas.microsoft.com/office/powerpoint/2010/main" val="1587464102"/>
              </p:ext>
            </p:extLst>
          </p:nvPr>
        </p:nvGraphicFramePr>
        <p:xfrm>
          <a:off x="1049415" y="360743"/>
          <a:ext cx="10093170" cy="3161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ZoneTexte 21">
            <a:extLst>
              <a:ext uri="{FF2B5EF4-FFF2-40B4-BE49-F238E27FC236}">
                <a16:creationId xmlns:a16="http://schemas.microsoft.com/office/drawing/2014/main" id="{9B3CF2BE-9A8B-2E40-8741-0136A2B199C3}"/>
              </a:ext>
            </a:extLst>
          </p:cNvPr>
          <p:cNvSpPr txBox="1"/>
          <p:nvPr/>
        </p:nvSpPr>
        <p:spPr>
          <a:xfrm>
            <a:off x="3922966" y="3080222"/>
            <a:ext cx="7010510" cy="304698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3200" dirty="0"/>
              <a:t>An agreement </a:t>
            </a:r>
            <a:r>
              <a:rPr lang="fr-FR" sz="3200" dirty="0" err="1"/>
              <a:t>between</a:t>
            </a:r>
            <a:r>
              <a:rPr lang="fr-FR" sz="3200" dirty="0"/>
              <a:t> countries for a long-</a:t>
            </a:r>
            <a:r>
              <a:rPr lang="fr-FR" sz="3200" dirty="0" err="1"/>
              <a:t>term</a:t>
            </a:r>
            <a:r>
              <a:rPr lang="fr-FR" sz="3200" dirty="0"/>
              <a:t> </a:t>
            </a:r>
            <a:r>
              <a:rPr lang="fr-FR" sz="3200" dirty="0" err="1"/>
              <a:t>economic</a:t>
            </a:r>
            <a:r>
              <a:rPr lang="fr-FR" sz="3200" dirty="0"/>
              <a:t> model to support the </a:t>
            </a:r>
            <a:r>
              <a:rPr lang="fr-FR" sz="3200" dirty="0" err="1"/>
              <a:t>pan-European</a:t>
            </a:r>
            <a:r>
              <a:rPr lang="fr-FR" sz="3200" dirty="0"/>
              <a:t> dimension   </a:t>
            </a:r>
          </a:p>
          <a:p>
            <a:endParaRPr lang="fr-FR" sz="3200" dirty="0"/>
          </a:p>
          <a:p>
            <a:pPr marL="457200" indent="-457200">
              <a:buFont typeface="Wingdings" charset="0"/>
              <a:buChar char="à"/>
            </a:pPr>
            <a:r>
              <a:rPr lang="fr-FR" sz="3200" dirty="0" err="1">
                <a:sym typeface="Wingdings"/>
              </a:rPr>
              <a:t>Governance</a:t>
            </a:r>
            <a:r>
              <a:rPr lang="fr-FR" sz="3200" dirty="0">
                <a:sym typeface="Wingdings"/>
              </a:rPr>
              <a:t>, </a:t>
            </a:r>
            <a:r>
              <a:rPr lang="fr-FR" sz="3200" dirty="0" err="1">
                <a:sym typeface="Wingdings"/>
              </a:rPr>
              <a:t>perimeter</a:t>
            </a:r>
            <a:r>
              <a:rPr lang="fr-FR" sz="3200" dirty="0">
                <a:sym typeface="Wingdings"/>
              </a:rPr>
              <a:t>, </a:t>
            </a:r>
            <a:r>
              <a:rPr lang="fr-FR" sz="3200" dirty="0" err="1">
                <a:sym typeface="Wingdings"/>
              </a:rPr>
              <a:t>financial</a:t>
            </a:r>
            <a:r>
              <a:rPr lang="fr-FR" sz="3200" dirty="0">
                <a:sym typeface="Wingdings"/>
              </a:rPr>
              <a:t> model   </a:t>
            </a:r>
            <a:endParaRPr lang="fr-FR" sz="3200" dirty="0"/>
          </a:p>
        </p:txBody>
      </p:sp>
      <p:cxnSp>
        <p:nvCxnSpPr>
          <p:cNvPr id="32" name="Connecteur droit avec flèche 31">
            <a:extLst>
              <a:ext uri="{FF2B5EF4-FFF2-40B4-BE49-F238E27FC236}">
                <a16:creationId xmlns:a16="http://schemas.microsoft.com/office/drawing/2014/main" id="{670989CC-BDA0-9947-BF07-D119BE315492}"/>
              </a:ext>
            </a:extLst>
          </p:cNvPr>
          <p:cNvCxnSpPr/>
          <p:nvPr/>
        </p:nvCxnSpPr>
        <p:spPr>
          <a:xfrm flipV="1">
            <a:off x="4971278" y="2394581"/>
            <a:ext cx="0" cy="604389"/>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7CCDCBD3-2833-6541-AA03-A9B0EEE5A4A6}"/>
              </a:ext>
            </a:extLst>
          </p:cNvPr>
          <p:cNvCxnSpPr/>
          <p:nvPr/>
        </p:nvCxnSpPr>
        <p:spPr>
          <a:xfrm flipV="1">
            <a:off x="6938298" y="2394582"/>
            <a:ext cx="2486" cy="68564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8D9ACD81-19E9-2E49-85BD-2A100C1B8CBC}"/>
              </a:ext>
            </a:extLst>
          </p:cNvPr>
          <p:cNvCxnSpPr/>
          <p:nvPr/>
        </p:nvCxnSpPr>
        <p:spPr>
          <a:xfrm flipV="1">
            <a:off x="8913383" y="2394581"/>
            <a:ext cx="0" cy="604389"/>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4E7094D7-C043-E743-8076-8D3626926F4B}"/>
              </a:ext>
            </a:extLst>
          </p:cNvPr>
          <p:cNvSpPr txBox="1"/>
          <p:nvPr/>
        </p:nvSpPr>
        <p:spPr>
          <a:xfrm>
            <a:off x="147426" y="3080222"/>
            <a:ext cx="3605881" cy="3046988"/>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3200" dirty="0"/>
              <a:t>A national </a:t>
            </a:r>
            <a:r>
              <a:rPr lang="fr-FR" sz="3200" dirty="0" err="1"/>
              <a:t>strategy</a:t>
            </a:r>
            <a:r>
              <a:rPr lang="fr-FR" sz="3200" dirty="0"/>
              <a:t> to </a:t>
            </a:r>
            <a:r>
              <a:rPr lang="fr-FR" sz="3200" dirty="0" err="1"/>
              <a:t>identify</a:t>
            </a:r>
            <a:r>
              <a:rPr lang="fr-FR" sz="3200" dirty="0"/>
              <a:t> and </a:t>
            </a:r>
            <a:r>
              <a:rPr lang="fr-FR" sz="3200" dirty="0" err="1"/>
              <a:t>maintain</a:t>
            </a:r>
            <a:r>
              <a:rPr lang="fr-FR" sz="3200" dirty="0"/>
              <a:t> </a:t>
            </a:r>
            <a:r>
              <a:rPr lang="fr-FR" sz="3200" dirty="0" err="1"/>
              <a:t>funding</a:t>
            </a:r>
            <a:r>
              <a:rPr lang="fr-FR" sz="3200" dirty="0"/>
              <a:t> for </a:t>
            </a:r>
            <a:r>
              <a:rPr lang="fr-FR" sz="3200" dirty="0" err="1"/>
              <a:t>observational</a:t>
            </a:r>
            <a:r>
              <a:rPr lang="fr-FR" sz="3200" dirty="0"/>
              <a:t> and </a:t>
            </a:r>
            <a:r>
              <a:rPr lang="fr-FR" sz="3200" dirty="0" err="1"/>
              <a:t>experimental</a:t>
            </a:r>
            <a:r>
              <a:rPr lang="fr-FR" sz="3200" dirty="0"/>
              <a:t> </a:t>
            </a:r>
            <a:r>
              <a:rPr lang="fr-FR" sz="3200" dirty="0" err="1"/>
              <a:t>Platforms</a:t>
            </a:r>
            <a:endParaRPr lang="fr-FR" sz="3200" dirty="0"/>
          </a:p>
        </p:txBody>
      </p:sp>
      <p:cxnSp>
        <p:nvCxnSpPr>
          <p:cNvPr id="36" name="Connecteur droit avec flèche 35">
            <a:extLst>
              <a:ext uri="{FF2B5EF4-FFF2-40B4-BE49-F238E27FC236}">
                <a16:creationId xmlns:a16="http://schemas.microsoft.com/office/drawing/2014/main" id="{D7083D16-0EED-0842-A921-D59860DA3380}"/>
              </a:ext>
            </a:extLst>
          </p:cNvPr>
          <p:cNvCxnSpPr/>
          <p:nvPr/>
        </p:nvCxnSpPr>
        <p:spPr>
          <a:xfrm flipV="1">
            <a:off x="-1304017" y="3011484"/>
            <a:ext cx="0" cy="604389"/>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a:extLst>
              <a:ext uri="{FF2B5EF4-FFF2-40B4-BE49-F238E27FC236}">
                <a16:creationId xmlns:a16="http://schemas.microsoft.com/office/drawing/2014/main" id="{98827506-CFF3-E74C-911C-9414044045ED}"/>
              </a:ext>
            </a:extLst>
          </p:cNvPr>
          <p:cNvCxnSpPr/>
          <p:nvPr/>
        </p:nvCxnSpPr>
        <p:spPr>
          <a:xfrm flipV="1">
            <a:off x="2326742" y="2394581"/>
            <a:ext cx="2486" cy="68564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43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err="1"/>
              <a:t>The</a:t>
            </a:r>
            <a:r>
              <a:rPr lang="fi-FI" sz="3600" dirty="0"/>
              <a:t> ACTRIS </a:t>
            </a:r>
            <a:r>
              <a:rPr lang="fi-FI" sz="3600" dirty="0" err="1"/>
              <a:t>variables</a:t>
            </a:r>
            <a:r>
              <a:rPr lang="fi-FI" sz="3600" dirty="0"/>
              <a:t> </a:t>
            </a:r>
          </a:p>
        </p:txBody>
      </p:sp>
      <p:graphicFrame>
        <p:nvGraphicFramePr>
          <p:cNvPr id="22" name="Diagramme 21">
            <a:extLst>
              <a:ext uri="{FF2B5EF4-FFF2-40B4-BE49-F238E27FC236}">
                <a16:creationId xmlns:a16="http://schemas.microsoft.com/office/drawing/2014/main" id="{F34D6EB9-EC0A-744A-8FF1-1BA41EE4C870}"/>
              </a:ext>
            </a:extLst>
          </p:cNvPr>
          <p:cNvGraphicFramePr/>
          <p:nvPr>
            <p:extLst>
              <p:ext uri="{D42A27DB-BD31-4B8C-83A1-F6EECF244321}">
                <p14:modId xmlns:p14="http://schemas.microsoft.com/office/powerpoint/2010/main" val="3482648781"/>
              </p:ext>
            </p:extLst>
          </p:nvPr>
        </p:nvGraphicFramePr>
        <p:xfrm>
          <a:off x="1049415" y="360743"/>
          <a:ext cx="10093170" cy="3161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ZoneTexte 22">
            <a:extLst>
              <a:ext uri="{FF2B5EF4-FFF2-40B4-BE49-F238E27FC236}">
                <a16:creationId xmlns:a16="http://schemas.microsoft.com/office/drawing/2014/main" id="{F3E770C2-8DA1-2C40-8E2D-67C0233F86CA}"/>
              </a:ext>
            </a:extLst>
          </p:cNvPr>
          <p:cNvSpPr txBox="1"/>
          <p:nvPr/>
        </p:nvSpPr>
        <p:spPr>
          <a:xfrm>
            <a:off x="1049415" y="2824728"/>
            <a:ext cx="10306050" cy="1569660"/>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3200" b="1" dirty="0">
                <a:solidFill>
                  <a:schemeClr val="tx2"/>
                </a:solidFill>
              </a:rPr>
              <a:t>ACTRIS Variables: </a:t>
            </a:r>
            <a:r>
              <a:rPr lang="fr-FR" sz="3200" b="1" dirty="0" err="1">
                <a:solidFill>
                  <a:schemeClr val="tx2"/>
                </a:solidFill>
              </a:rPr>
              <a:t>Measurements</a:t>
            </a:r>
            <a:r>
              <a:rPr lang="fr-FR" sz="3200" b="1" dirty="0">
                <a:solidFill>
                  <a:schemeClr val="tx2"/>
                </a:solidFill>
              </a:rPr>
              <a:t> </a:t>
            </a:r>
            <a:r>
              <a:rPr lang="fr-FR" sz="3200" b="1" dirty="0" err="1">
                <a:solidFill>
                  <a:schemeClr val="tx2"/>
                </a:solidFill>
              </a:rPr>
              <a:t>that</a:t>
            </a:r>
            <a:r>
              <a:rPr lang="fr-FR" sz="3200" b="1" dirty="0">
                <a:solidFill>
                  <a:schemeClr val="tx2"/>
                </a:solidFill>
              </a:rPr>
              <a:t> </a:t>
            </a:r>
            <a:r>
              <a:rPr lang="fr-FR" sz="3200" b="1" dirty="0" err="1">
                <a:solidFill>
                  <a:schemeClr val="tx2"/>
                </a:solidFill>
              </a:rPr>
              <a:t>comply</a:t>
            </a:r>
            <a:r>
              <a:rPr lang="fr-FR" sz="3200" b="1" dirty="0">
                <a:solidFill>
                  <a:schemeClr val="tx2"/>
                </a:solidFill>
              </a:rPr>
              <a:t> </a:t>
            </a:r>
            <a:r>
              <a:rPr lang="fr-FR" sz="3200" b="1" dirty="0" err="1">
                <a:solidFill>
                  <a:schemeClr val="tx2"/>
                </a:solidFill>
              </a:rPr>
              <a:t>with</a:t>
            </a:r>
            <a:r>
              <a:rPr lang="fr-FR" sz="3200" b="1" dirty="0">
                <a:solidFill>
                  <a:schemeClr val="tx2"/>
                </a:solidFill>
              </a:rPr>
              <a:t> ACTRIS </a:t>
            </a:r>
            <a:r>
              <a:rPr lang="fr-FR" sz="3200" b="1" dirty="0" err="1">
                <a:solidFill>
                  <a:schemeClr val="tx2"/>
                </a:solidFill>
              </a:rPr>
              <a:t>recomandations</a:t>
            </a:r>
            <a:r>
              <a:rPr lang="fr-FR" sz="3200" b="1" dirty="0">
                <a:solidFill>
                  <a:schemeClr val="tx2"/>
                </a:solidFill>
              </a:rPr>
              <a:t> </a:t>
            </a:r>
            <a:r>
              <a:rPr lang="fr-FR" sz="3200" b="1" dirty="0" err="1">
                <a:solidFill>
                  <a:schemeClr val="tx2"/>
                </a:solidFill>
              </a:rPr>
              <a:t>throughout</a:t>
            </a:r>
            <a:r>
              <a:rPr lang="fr-FR" sz="3200" b="1" dirty="0">
                <a:solidFill>
                  <a:schemeClr val="tx2"/>
                </a:solidFill>
              </a:rPr>
              <a:t> the production </a:t>
            </a:r>
            <a:r>
              <a:rPr lang="fr-FR" sz="3200" b="1" dirty="0" err="1">
                <a:solidFill>
                  <a:schemeClr val="tx2"/>
                </a:solidFill>
              </a:rPr>
              <a:t>chain</a:t>
            </a:r>
            <a:r>
              <a:rPr lang="fr-FR" sz="3200" b="1" dirty="0">
                <a:solidFill>
                  <a:schemeClr val="tx2"/>
                </a:solidFill>
              </a:rPr>
              <a:t> (NF), QA/QC (TC) to </a:t>
            </a:r>
            <a:r>
              <a:rPr lang="fr-FR" sz="3200" b="1" dirty="0" err="1">
                <a:solidFill>
                  <a:schemeClr val="tx2"/>
                </a:solidFill>
              </a:rPr>
              <a:t>access</a:t>
            </a:r>
            <a:r>
              <a:rPr lang="fr-FR" sz="3200" b="1" dirty="0">
                <a:solidFill>
                  <a:schemeClr val="tx2"/>
                </a:solidFill>
              </a:rPr>
              <a:t> (DC) and </a:t>
            </a:r>
            <a:r>
              <a:rPr lang="fr-FR" sz="3200" b="1" dirty="0" err="1">
                <a:solidFill>
                  <a:schemeClr val="tx2"/>
                </a:solidFill>
              </a:rPr>
              <a:t>governance</a:t>
            </a:r>
            <a:r>
              <a:rPr lang="fr-FR" sz="3200" b="1" dirty="0">
                <a:solidFill>
                  <a:schemeClr val="tx2"/>
                </a:solidFill>
              </a:rPr>
              <a:t> (ACTRIS ERIC)</a:t>
            </a:r>
            <a:endParaRPr lang="fr-FR" sz="3200" dirty="0">
              <a:solidFill>
                <a:schemeClr val="tx2"/>
              </a:solidFill>
            </a:endParaRPr>
          </a:p>
        </p:txBody>
      </p:sp>
    </p:spTree>
    <p:extLst>
      <p:ext uri="{BB962C8B-B14F-4D97-AF65-F5344CB8AC3E}">
        <p14:creationId xmlns:p14="http://schemas.microsoft.com/office/powerpoint/2010/main" val="181114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9B9A-AFB9-446A-B8E0-D7FFC97EB92A}"/>
              </a:ext>
            </a:extLst>
          </p:cNvPr>
          <p:cNvSpPr>
            <a:spLocks noGrp="1"/>
          </p:cNvSpPr>
          <p:nvPr>
            <p:ph type="title"/>
          </p:nvPr>
        </p:nvSpPr>
        <p:spPr/>
        <p:txBody>
          <a:bodyPr>
            <a:normAutofit/>
          </a:bodyPr>
          <a:lstStyle/>
          <a:p>
            <a:r>
              <a:rPr lang="fi-FI" sz="3600" dirty="0" err="1"/>
              <a:t>The</a:t>
            </a:r>
            <a:r>
              <a:rPr lang="fi-FI" sz="3600" dirty="0"/>
              <a:t> ACTRIS Central </a:t>
            </a:r>
            <a:r>
              <a:rPr lang="fi-FI" sz="3600" dirty="0" err="1"/>
              <a:t>Facilities</a:t>
            </a:r>
            <a:r>
              <a:rPr lang="fi-FI" sz="3600" dirty="0"/>
              <a:t> </a:t>
            </a:r>
          </a:p>
        </p:txBody>
      </p:sp>
      <p:sp>
        <p:nvSpPr>
          <p:cNvPr id="23" name="ZoneTexte 22">
            <a:extLst>
              <a:ext uri="{FF2B5EF4-FFF2-40B4-BE49-F238E27FC236}">
                <a16:creationId xmlns:a16="http://schemas.microsoft.com/office/drawing/2014/main" id="{F3E770C2-8DA1-2C40-8E2D-67C0233F86CA}"/>
              </a:ext>
            </a:extLst>
          </p:cNvPr>
          <p:cNvSpPr txBox="1"/>
          <p:nvPr/>
        </p:nvSpPr>
        <p:spPr>
          <a:xfrm>
            <a:off x="942975" y="824478"/>
            <a:ext cx="10306050" cy="6001643"/>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3200" b="1" dirty="0">
                <a:solidFill>
                  <a:schemeClr val="tx2"/>
                </a:solidFill>
              </a:rPr>
              <a:t>6 </a:t>
            </a:r>
            <a:r>
              <a:rPr lang="fr-FR" sz="3200" b="1" dirty="0" err="1">
                <a:solidFill>
                  <a:schemeClr val="tx2"/>
                </a:solidFill>
              </a:rPr>
              <a:t>Topical</a:t>
            </a:r>
            <a:r>
              <a:rPr lang="fr-FR" sz="3200" b="1" dirty="0">
                <a:solidFill>
                  <a:schemeClr val="tx2"/>
                </a:solidFill>
              </a:rPr>
              <a:t> </a:t>
            </a:r>
            <a:r>
              <a:rPr lang="fr-FR" sz="3200" b="1" dirty="0" err="1">
                <a:solidFill>
                  <a:schemeClr val="tx2"/>
                </a:solidFill>
              </a:rPr>
              <a:t>Centers</a:t>
            </a:r>
            <a:r>
              <a:rPr lang="fr-FR" sz="3200" b="1" dirty="0">
                <a:solidFill>
                  <a:schemeClr val="tx2"/>
                </a:solidFill>
              </a:rPr>
              <a:t> (TC) </a:t>
            </a:r>
            <a:r>
              <a:rPr lang="fr-FR" sz="3200" b="1" dirty="0" err="1">
                <a:solidFill>
                  <a:schemeClr val="tx2"/>
                </a:solidFill>
              </a:rPr>
              <a:t>corresponding</a:t>
            </a:r>
            <a:r>
              <a:rPr lang="fr-FR" sz="3200" b="1" dirty="0">
                <a:solidFill>
                  <a:schemeClr val="tx2"/>
                </a:solidFill>
              </a:rPr>
              <a:t> the ACTRIS variables</a:t>
            </a:r>
          </a:p>
          <a:p>
            <a:endParaRPr lang="fr-FR" sz="3200" b="1" dirty="0">
              <a:solidFill>
                <a:schemeClr val="tx2"/>
              </a:solidFill>
            </a:endParaRPr>
          </a:p>
          <a:p>
            <a:endParaRPr lang="fr-FR" sz="3200" b="1" dirty="0">
              <a:solidFill>
                <a:schemeClr val="tx2"/>
              </a:solidFill>
            </a:endParaRPr>
          </a:p>
          <a:p>
            <a:endParaRPr lang="fr-FR" sz="3200" b="1" dirty="0">
              <a:solidFill>
                <a:schemeClr val="tx2"/>
              </a:solidFill>
            </a:endParaRPr>
          </a:p>
          <a:p>
            <a:endParaRPr lang="fr-FR" sz="3200" b="1" dirty="0">
              <a:solidFill>
                <a:schemeClr val="tx2"/>
              </a:solidFill>
            </a:endParaRPr>
          </a:p>
          <a:p>
            <a:r>
              <a:rPr lang="fr-FR" sz="3200" b="1" dirty="0">
                <a:solidFill>
                  <a:schemeClr val="tx2"/>
                </a:solidFill>
              </a:rPr>
              <a:t>One Data Center (DC) </a:t>
            </a:r>
            <a:r>
              <a:rPr lang="fr-FR" sz="3200" b="1" dirty="0" err="1">
                <a:solidFill>
                  <a:schemeClr val="tx2"/>
                </a:solidFill>
              </a:rPr>
              <a:t>with</a:t>
            </a:r>
            <a:r>
              <a:rPr lang="fr-FR" sz="3200" b="1" dirty="0">
                <a:solidFill>
                  <a:schemeClr val="tx2"/>
                </a:solidFill>
              </a:rPr>
              <a:t> 6 </a:t>
            </a:r>
            <a:r>
              <a:rPr lang="fr-FR" sz="3200" b="1" dirty="0" err="1">
                <a:solidFill>
                  <a:schemeClr val="tx2"/>
                </a:solidFill>
              </a:rPr>
              <a:t>different</a:t>
            </a:r>
            <a:r>
              <a:rPr lang="fr-FR" sz="3200" b="1" dirty="0">
                <a:solidFill>
                  <a:schemeClr val="tx2"/>
                </a:solidFill>
              </a:rPr>
              <a:t> </a:t>
            </a:r>
            <a:r>
              <a:rPr lang="fr-FR" sz="3200" b="1" dirty="0" err="1">
                <a:solidFill>
                  <a:schemeClr val="tx2"/>
                </a:solidFill>
              </a:rPr>
              <a:t>units</a:t>
            </a:r>
            <a:r>
              <a:rPr lang="fr-FR" sz="3200" b="1" dirty="0">
                <a:solidFill>
                  <a:schemeClr val="tx2"/>
                </a:solidFill>
              </a:rPr>
              <a:t> </a:t>
            </a:r>
          </a:p>
          <a:p>
            <a:endParaRPr lang="fr-FR" sz="3200" b="1" dirty="0">
              <a:solidFill>
                <a:schemeClr val="tx2"/>
              </a:solidFill>
            </a:endParaRPr>
          </a:p>
          <a:p>
            <a:endParaRPr lang="fr-FR" sz="3200" b="1" dirty="0">
              <a:solidFill>
                <a:schemeClr val="tx2"/>
              </a:solidFill>
            </a:endParaRPr>
          </a:p>
          <a:p>
            <a:endParaRPr lang="fr-FR" sz="3200" b="1" dirty="0">
              <a:solidFill>
                <a:schemeClr val="tx2"/>
              </a:solidFill>
            </a:endParaRPr>
          </a:p>
          <a:p>
            <a:r>
              <a:rPr lang="fr-FR" sz="3200" b="1" dirty="0">
                <a:solidFill>
                  <a:schemeClr val="tx2"/>
                </a:solidFill>
              </a:rPr>
              <a:t>																</a:t>
            </a:r>
            <a:r>
              <a:rPr lang="fr-FR" b="1" dirty="0">
                <a:solidFill>
                  <a:schemeClr val="tx2"/>
                </a:solidFill>
              </a:rPr>
              <a:t>variables </a:t>
            </a:r>
            <a:r>
              <a:rPr lang="fr-FR" b="1" dirty="0" err="1">
                <a:solidFill>
                  <a:schemeClr val="tx2"/>
                </a:solidFill>
              </a:rPr>
              <a:t>indicated</a:t>
            </a:r>
            <a:r>
              <a:rPr lang="fr-FR" b="1" dirty="0">
                <a:solidFill>
                  <a:schemeClr val="tx2"/>
                </a:solidFill>
              </a:rPr>
              <a:t> in the EMEP monitoring </a:t>
            </a:r>
            <a:r>
              <a:rPr lang="fr-FR" b="1" dirty="0" err="1">
                <a:solidFill>
                  <a:schemeClr val="tx2"/>
                </a:solidFill>
              </a:rPr>
              <a:t>strategy</a:t>
            </a:r>
            <a:r>
              <a:rPr lang="fr-FR" b="1" dirty="0">
                <a:solidFill>
                  <a:schemeClr val="tx2"/>
                </a:solidFill>
              </a:rPr>
              <a:t> </a:t>
            </a:r>
            <a:endParaRPr lang="fr-FR" dirty="0">
              <a:solidFill>
                <a:schemeClr val="tx2"/>
              </a:solidFill>
            </a:endParaRPr>
          </a:p>
          <a:p>
            <a:endParaRPr lang="fr-FR" sz="3200" dirty="0">
              <a:solidFill>
                <a:schemeClr val="tx2"/>
              </a:solidFill>
            </a:endParaRPr>
          </a:p>
        </p:txBody>
      </p:sp>
      <p:graphicFrame>
        <p:nvGraphicFramePr>
          <p:cNvPr id="5" name="Tableau 4">
            <a:extLst>
              <a:ext uri="{FF2B5EF4-FFF2-40B4-BE49-F238E27FC236}">
                <a16:creationId xmlns:a16="http://schemas.microsoft.com/office/drawing/2014/main" id="{8FE55A99-6704-D946-8266-438B939D3493}"/>
              </a:ext>
            </a:extLst>
          </p:cNvPr>
          <p:cNvGraphicFramePr>
            <a:graphicFrameLocks noGrp="1"/>
          </p:cNvGraphicFramePr>
          <p:nvPr>
            <p:extLst>
              <p:ext uri="{D42A27DB-BD31-4B8C-83A1-F6EECF244321}">
                <p14:modId xmlns:p14="http://schemas.microsoft.com/office/powerpoint/2010/main" val="964329781"/>
              </p:ext>
            </p:extLst>
          </p:nvPr>
        </p:nvGraphicFramePr>
        <p:xfrm>
          <a:off x="1499988" y="1509207"/>
          <a:ext cx="8308612" cy="1710953"/>
        </p:xfrm>
        <a:graphic>
          <a:graphicData uri="http://schemas.openxmlformats.org/drawingml/2006/table">
            <a:tbl>
              <a:tblPr/>
              <a:tblGrid>
                <a:gridCol w="1381332">
                  <a:extLst>
                    <a:ext uri="{9D8B030D-6E8A-4147-A177-3AD203B41FA5}">
                      <a16:colId xmlns:a16="http://schemas.microsoft.com/office/drawing/2014/main" val="20000"/>
                    </a:ext>
                  </a:extLst>
                </a:gridCol>
                <a:gridCol w="1360716">
                  <a:extLst>
                    <a:ext uri="{9D8B030D-6E8A-4147-A177-3AD203B41FA5}">
                      <a16:colId xmlns:a16="http://schemas.microsoft.com/office/drawing/2014/main" val="20001"/>
                    </a:ext>
                  </a:extLst>
                </a:gridCol>
                <a:gridCol w="1731820">
                  <a:extLst>
                    <a:ext uri="{9D8B030D-6E8A-4147-A177-3AD203B41FA5}">
                      <a16:colId xmlns:a16="http://schemas.microsoft.com/office/drawing/2014/main" val="20002"/>
                    </a:ext>
                  </a:extLst>
                </a:gridCol>
                <a:gridCol w="1422567">
                  <a:extLst>
                    <a:ext uri="{9D8B030D-6E8A-4147-A177-3AD203B41FA5}">
                      <a16:colId xmlns:a16="http://schemas.microsoft.com/office/drawing/2014/main" val="20003"/>
                    </a:ext>
                  </a:extLst>
                </a:gridCol>
                <a:gridCol w="1195780">
                  <a:extLst>
                    <a:ext uri="{9D8B030D-6E8A-4147-A177-3AD203B41FA5}">
                      <a16:colId xmlns:a16="http://schemas.microsoft.com/office/drawing/2014/main" val="20004"/>
                    </a:ext>
                  </a:extLst>
                </a:gridCol>
                <a:gridCol w="1216397">
                  <a:extLst>
                    <a:ext uri="{9D8B030D-6E8A-4147-A177-3AD203B41FA5}">
                      <a16:colId xmlns:a16="http://schemas.microsoft.com/office/drawing/2014/main" val="20005"/>
                    </a:ext>
                  </a:extLst>
                </a:gridCol>
              </a:tblGrid>
              <a:tr h="466624">
                <a:tc>
                  <a:txBody>
                    <a:bodyPr/>
                    <a:lstStyle/>
                    <a:p>
                      <a:pPr algn="ctr" fontAlgn="ctr"/>
                      <a:r>
                        <a:rPr lang="fr-FR" sz="2000" b="1" i="0" u="none" strike="noStrike">
                          <a:solidFill>
                            <a:srgbClr val="000000"/>
                          </a:solidFill>
                          <a:effectLst/>
                          <a:latin typeface="Calibri"/>
                        </a:rPr>
                        <a:t>ECAC</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CARS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GREGARS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a:solidFill>
                            <a:srgbClr val="000000"/>
                          </a:solidFill>
                          <a:effectLst/>
                          <a:latin typeface="Calibri"/>
                        </a:rPr>
                        <a:t>CIGAS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a:solidFill>
                            <a:srgbClr val="000000"/>
                          </a:solidFill>
                          <a:effectLst/>
                          <a:latin typeface="Calibri"/>
                        </a:rPr>
                        <a:t>CIS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a:solidFill>
                            <a:srgbClr val="000000"/>
                          </a:solidFill>
                          <a:effectLst/>
                          <a:latin typeface="Calibri"/>
                        </a:rPr>
                        <a:t>CCRES</a:t>
                      </a:r>
                    </a:p>
                  </a:txBody>
                  <a:tcPr marL="16933" marR="16933"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1244329">
                <a:tc>
                  <a:txBody>
                    <a:bodyPr/>
                    <a:lstStyle/>
                    <a:p>
                      <a:pPr algn="ctr" fontAlgn="ctr"/>
                      <a:r>
                        <a:rPr lang="sk-SK" sz="2000" b="0" i="0" u="none" strike="noStrike" dirty="0" err="1">
                          <a:solidFill>
                            <a:srgbClr val="000000"/>
                          </a:solidFill>
                          <a:effectLst/>
                          <a:latin typeface="Calibri"/>
                        </a:rPr>
                        <a:t>Aerosol</a:t>
                      </a:r>
                      <a:r>
                        <a:rPr lang="sk-SK" sz="2000" b="0" i="0" u="none" strike="noStrike" dirty="0">
                          <a:solidFill>
                            <a:srgbClr val="000000"/>
                          </a:solidFill>
                          <a:effectLst/>
                          <a:latin typeface="Calibri"/>
                        </a:rPr>
                        <a:t> in-situ</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Aerosol</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Remote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Sensing</a:t>
                      </a:r>
                      <a:endParaRPr lang="sk-SK" sz="2000" b="0" i="0" u="none" strike="noStrike" dirty="0">
                        <a:solidFill>
                          <a:srgbClr val="000000"/>
                        </a:solidFill>
                        <a:effectLst/>
                        <a:latin typeface="Calibri"/>
                      </a:endParaRP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Trace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gases</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Remote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sensing</a:t>
                      </a:r>
                      <a:endParaRPr lang="sk-SK" sz="2000" b="0" i="0" u="none" strike="noStrike" dirty="0">
                        <a:solidFill>
                          <a:srgbClr val="000000"/>
                        </a:solidFill>
                        <a:effectLst/>
                        <a:latin typeface="Calibri"/>
                      </a:endParaRP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Reactive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Gases</a:t>
                      </a:r>
                      <a:r>
                        <a:rPr lang="sk-SK" sz="2000" b="0" i="0" u="none" strike="noStrike" dirty="0">
                          <a:solidFill>
                            <a:srgbClr val="000000"/>
                          </a:solidFill>
                          <a:effectLst/>
                          <a:latin typeface="Calibri"/>
                        </a:rPr>
                        <a:t> in-situ</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Cloud</a:t>
                      </a:r>
                      <a:r>
                        <a:rPr lang="sk-SK" sz="2000" b="0" i="0" u="none" strike="noStrike" dirty="0">
                          <a:solidFill>
                            <a:srgbClr val="000000"/>
                          </a:solidFill>
                          <a:effectLst/>
                          <a:latin typeface="Calibri"/>
                        </a:rPr>
                        <a:t> in-situ</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cs-CZ" sz="2000" b="0" i="0" u="none" strike="noStrike" dirty="0" err="1">
                          <a:solidFill>
                            <a:srgbClr val="000000"/>
                          </a:solidFill>
                          <a:effectLst/>
                          <a:latin typeface="Calibri"/>
                        </a:rPr>
                        <a:t>Cloud</a:t>
                      </a:r>
                      <a:r>
                        <a:rPr lang="cs-CZ" sz="2000" b="0" i="0" u="none" strike="noStrike" dirty="0">
                          <a:solidFill>
                            <a:srgbClr val="000000"/>
                          </a:solidFill>
                          <a:effectLst/>
                          <a:latin typeface="Calibri"/>
                        </a:rPr>
                        <a:t> </a:t>
                      </a:r>
                      <a:r>
                        <a:rPr lang="cs-CZ" sz="2000" b="0" i="0" u="none" strike="noStrike" dirty="0" err="1">
                          <a:solidFill>
                            <a:srgbClr val="000000"/>
                          </a:solidFill>
                          <a:effectLst/>
                          <a:latin typeface="Calibri"/>
                        </a:rPr>
                        <a:t>Remote</a:t>
                      </a:r>
                      <a:r>
                        <a:rPr lang="cs-CZ" sz="2000" b="0" i="0" u="none" strike="noStrike" dirty="0">
                          <a:solidFill>
                            <a:srgbClr val="000000"/>
                          </a:solidFill>
                          <a:effectLst/>
                          <a:latin typeface="Calibri"/>
                        </a:rPr>
                        <a:t> </a:t>
                      </a:r>
                      <a:r>
                        <a:rPr lang="cs-CZ" sz="2000" b="0" i="0" u="none" strike="noStrike" dirty="0" err="1">
                          <a:solidFill>
                            <a:srgbClr val="000000"/>
                          </a:solidFill>
                          <a:effectLst/>
                          <a:latin typeface="Calibri"/>
                        </a:rPr>
                        <a:t>Sensing</a:t>
                      </a:r>
                      <a:r>
                        <a:rPr lang="cs-CZ" sz="2000" b="0" i="0" u="none" strike="noStrike" dirty="0">
                          <a:solidFill>
                            <a:srgbClr val="000000"/>
                          </a:solidFill>
                          <a:effectLst/>
                          <a:latin typeface="Calibri"/>
                        </a:rPr>
                        <a:t> </a:t>
                      </a:r>
                    </a:p>
                  </a:txBody>
                  <a:tcPr marL="16933" marR="16933"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7" name="Tableau 6">
            <a:extLst>
              <a:ext uri="{FF2B5EF4-FFF2-40B4-BE49-F238E27FC236}">
                <a16:creationId xmlns:a16="http://schemas.microsoft.com/office/drawing/2014/main" id="{1CF9BDAA-47DA-534E-82FC-9099F57B25BC}"/>
              </a:ext>
            </a:extLst>
          </p:cNvPr>
          <p:cNvGraphicFramePr>
            <a:graphicFrameLocks noGrp="1"/>
          </p:cNvGraphicFramePr>
          <p:nvPr>
            <p:extLst>
              <p:ext uri="{D42A27DB-BD31-4B8C-83A1-F6EECF244321}">
                <p14:modId xmlns:p14="http://schemas.microsoft.com/office/powerpoint/2010/main" val="1235498817"/>
              </p:ext>
            </p:extLst>
          </p:nvPr>
        </p:nvGraphicFramePr>
        <p:xfrm>
          <a:off x="1499988" y="3951714"/>
          <a:ext cx="8308612" cy="1710953"/>
        </p:xfrm>
        <a:graphic>
          <a:graphicData uri="http://schemas.openxmlformats.org/drawingml/2006/table">
            <a:tbl>
              <a:tblPr/>
              <a:tblGrid>
                <a:gridCol w="1381332">
                  <a:extLst>
                    <a:ext uri="{9D8B030D-6E8A-4147-A177-3AD203B41FA5}">
                      <a16:colId xmlns:a16="http://schemas.microsoft.com/office/drawing/2014/main" val="20000"/>
                    </a:ext>
                  </a:extLst>
                </a:gridCol>
                <a:gridCol w="1390643">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gridCol w="1381385">
                  <a:extLst>
                    <a:ext uri="{9D8B030D-6E8A-4147-A177-3AD203B41FA5}">
                      <a16:colId xmlns:a16="http://schemas.microsoft.com/office/drawing/2014/main" val="20003"/>
                    </a:ext>
                  </a:extLst>
                </a:gridCol>
                <a:gridCol w="1195780">
                  <a:extLst>
                    <a:ext uri="{9D8B030D-6E8A-4147-A177-3AD203B41FA5}">
                      <a16:colId xmlns:a16="http://schemas.microsoft.com/office/drawing/2014/main" val="20004"/>
                    </a:ext>
                  </a:extLst>
                </a:gridCol>
                <a:gridCol w="1216397">
                  <a:extLst>
                    <a:ext uri="{9D8B030D-6E8A-4147-A177-3AD203B41FA5}">
                      <a16:colId xmlns:a16="http://schemas.microsoft.com/office/drawing/2014/main" val="20005"/>
                    </a:ext>
                  </a:extLst>
                </a:gridCol>
              </a:tblGrid>
              <a:tr h="466624">
                <a:tc>
                  <a:txBody>
                    <a:bodyPr/>
                    <a:lstStyle/>
                    <a:p>
                      <a:pPr algn="ctr" fontAlgn="ctr"/>
                      <a:r>
                        <a:rPr lang="fr-FR" sz="2000" b="1" i="0" u="none" strike="noStrike" dirty="0">
                          <a:solidFill>
                            <a:srgbClr val="000000"/>
                          </a:solidFill>
                          <a:effectLst/>
                          <a:latin typeface="Calibri"/>
                        </a:rPr>
                        <a:t>DVAS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EBAS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ARES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CLU</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GRES</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fr-FR" sz="2000" b="1" i="0" u="none" strike="noStrike" dirty="0">
                          <a:solidFill>
                            <a:srgbClr val="000000"/>
                          </a:solidFill>
                          <a:effectLst/>
                          <a:latin typeface="Calibri"/>
                        </a:rPr>
                        <a:t>ASC</a:t>
                      </a:r>
                    </a:p>
                  </a:txBody>
                  <a:tcPr marL="16933" marR="16933"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1244329">
                <a:tc>
                  <a:txBody>
                    <a:bodyPr/>
                    <a:lstStyle/>
                    <a:p>
                      <a:pPr algn="ctr" fontAlgn="ctr"/>
                      <a:r>
                        <a:rPr lang="sk-SK" sz="2000" b="0" i="0" u="none" strike="noStrike" dirty="0">
                          <a:solidFill>
                            <a:srgbClr val="000000"/>
                          </a:solidFill>
                          <a:effectLst/>
                          <a:latin typeface="Calibri"/>
                        </a:rPr>
                        <a:t>Access Center </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Aerosol</a:t>
                      </a:r>
                      <a:r>
                        <a:rPr lang="sk-SK" sz="2000" b="0" i="0" u="none" strike="noStrike" dirty="0">
                          <a:solidFill>
                            <a:srgbClr val="000000"/>
                          </a:solidFill>
                          <a:effectLst/>
                          <a:latin typeface="Calibri"/>
                        </a:rPr>
                        <a:t> and </a:t>
                      </a:r>
                      <a:r>
                        <a:rPr lang="sk-SK" sz="2000" b="0" i="0" u="none" strike="noStrike" dirty="0" err="1">
                          <a:solidFill>
                            <a:srgbClr val="000000"/>
                          </a:solidFill>
                          <a:effectLst/>
                          <a:latin typeface="Calibri"/>
                        </a:rPr>
                        <a:t>Trace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gases</a:t>
                      </a:r>
                      <a:r>
                        <a:rPr lang="sk-SK" sz="2000" b="0" i="0" u="none" strike="noStrike" dirty="0">
                          <a:solidFill>
                            <a:srgbClr val="000000"/>
                          </a:solidFill>
                          <a:effectLst/>
                          <a:latin typeface="Calibri"/>
                        </a:rPr>
                        <a:t> in-situ</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Aerosol</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Remote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sensing</a:t>
                      </a:r>
                      <a:endParaRPr lang="sk-SK" sz="2000" b="0" i="0" u="none" strike="noStrike" dirty="0">
                        <a:solidFill>
                          <a:srgbClr val="000000"/>
                        </a:solidFill>
                        <a:effectLst/>
                        <a:latin typeface="Calibri"/>
                      </a:endParaRP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Cloud</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Remote-sensing</a:t>
                      </a:r>
                      <a:r>
                        <a:rPr lang="sk-SK" sz="2000" b="0" i="0" u="none" strike="noStrike" dirty="0">
                          <a:solidFill>
                            <a:srgbClr val="000000"/>
                          </a:solidFill>
                          <a:effectLst/>
                          <a:latin typeface="Calibri"/>
                        </a:rPr>
                        <a:t> </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sk-SK" sz="2000" b="0" i="0" u="none" strike="noStrike" dirty="0" err="1">
                          <a:solidFill>
                            <a:srgbClr val="000000"/>
                          </a:solidFill>
                          <a:effectLst/>
                          <a:latin typeface="Calibri"/>
                        </a:rPr>
                        <a:t>Trace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Gases</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Remote</a:t>
                      </a:r>
                      <a:r>
                        <a:rPr lang="sk-SK" sz="2000" b="0" i="0" u="none" strike="noStrike" dirty="0">
                          <a:solidFill>
                            <a:srgbClr val="000000"/>
                          </a:solidFill>
                          <a:effectLst/>
                          <a:latin typeface="Calibri"/>
                        </a:rPr>
                        <a:t>- </a:t>
                      </a:r>
                      <a:r>
                        <a:rPr lang="sk-SK" sz="2000" b="0" i="0" u="none" strike="noStrike" dirty="0" err="1">
                          <a:solidFill>
                            <a:srgbClr val="000000"/>
                          </a:solidFill>
                          <a:effectLst/>
                          <a:latin typeface="Calibri"/>
                        </a:rPr>
                        <a:t>sensing</a:t>
                      </a:r>
                      <a:r>
                        <a:rPr lang="sk-SK" sz="2000" b="0" i="0" u="none" strike="noStrike" dirty="0">
                          <a:solidFill>
                            <a:srgbClr val="000000"/>
                          </a:solidFill>
                          <a:effectLst/>
                          <a:latin typeface="Calibri"/>
                        </a:rPr>
                        <a:t> </a:t>
                      </a:r>
                    </a:p>
                  </a:txBody>
                  <a:tcPr marL="16933" marR="16933" marT="12700" marB="0" anchor="ctr">
                    <a:lnL>
                      <a:noFill/>
                    </a:lnL>
                    <a:lnR>
                      <a:noFill/>
                    </a:lnR>
                    <a:lnT>
                      <a:noFill/>
                    </a:lnT>
                    <a:lnB>
                      <a:noFill/>
                    </a:lnB>
                    <a:solidFill>
                      <a:schemeClr val="bg1">
                        <a:lumMod val="85000"/>
                      </a:schemeClr>
                    </a:solidFill>
                  </a:tcPr>
                </a:tc>
                <a:tc>
                  <a:txBody>
                    <a:bodyPr/>
                    <a:lstStyle/>
                    <a:p>
                      <a:pPr algn="ctr" fontAlgn="ctr"/>
                      <a:r>
                        <a:rPr lang="cs-CZ" sz="2000" b="0" i="0" u="none" strike="noStrike" dirty="0" err="1">
                          <a:solidFill>
                            <a:srgbClr val="000000"/>
                          </a:solidFill>
                          <a:effectLst/>
                          <a:latin typeface="Calibri"/>
                        </a:rPr>
                        <a:t>Simulation</a:t>
                      </a:r>
                      <a:r>
                        <a:rPr lang="cs-CZ" sz="2000" b="0" i="0" u="none" strike="noStrike" dirty="0">
                          <a:solidFill>
                            <a:srgbClr val="000000"/>
                          </a:solidFill>
                          <a:effectLst/>
                          <a:latin typeface="Calibri"/>
                        </a:rPr>
                        <a:t> </a:t>
                      </a:r>
                      <a:r>
                        <a:rPr lang="cs-CZ" sz="2000" b="0" i="0" u="none" strike="noStrike" dirty="0" err="1">
                          <a:solidFill>
                            <a:srgbClr val="000000"/>
                          </a:solidFill>
                          <a:effectLst/>
                          <a:latin typeface="Calibri"/>
                        </a:rPr>
                        <a:t>chambers</a:t>
                      </a:r>
                      <a:r>
                        <a:rPr lang="cs-CZ" sz="2000" b="0" i="0" u="none" strike="noStrike" dirty="0">
                          <a:solidFill>
                            <a:srgbClr val="000000"/>
                          </a:solidFill>
                          <a:effectLst/>
                          <a:latin typeface="Calibri"/>
                        </a:rPr>
                        <a:t> </a:t>
                      </a:r>
                    </a:p>
                  </a:txBody>
                  <a:tcPr marL="16933" marR="16933"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D7736AB6-4C31-354B-969C-DA393FC6F9DE}"/>
              </a:ext>
            </a:extLst>
          </p:cNvPr>
          <p:cNvSpPr/>
          <p:nvPr/>
        </p:nvSpPr>
        <p:spPr>
          <a:xfrm>
            <a:off x="5986463" y="1509207"/>
            <a:ext cx="1414461" cy="171095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63834A8-1BB5-5D40-ADA9-C0EF18FECCA8}"/>
              </a:ext>
            </a:extLst>
          </p:cNvPr>
          <p:cNvSpPr/>
          <p:nvPr/>
        </p:nvSpPr>
        <p:spPr>
          <a:xfrm>
            <a:off x="1480937" y="1509207"/>
            <a:ext cx="1414461" cy="171095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913AA09-6C28-6043-8C78-0C69443A0C9A}"/>
              </a:ext>
            </a:extLst>
          </p:cNvPr>
          <p:cNvSpPr/>
          <p:nvPr/>
        </p:nvSpPr>
        <p:spPr>
          <a:xfrm>
            <a:off x="2895398" y="3951713"/>
            <a:ext cx="1414461" cy="171095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3A5D44A-A441-0246-BA3A-9AEAFFB2E6F5}"/>
              </a:ext>
            </a:extLst>
          </p:cNvPr>
          <p:cNvSpPr/>
          <p:nvPr/>
        </p:nvSpPr>
        <p:spPr>
          <a:xfrm>
            <a:off x="2908380" y="1509206"/>
            <a:ext cx="1414461" cy="171095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2E7C35E-584C-9F48-9933-8AC1D410BB18}"/>
              </a:ext>
            </a:extLst>
          </p:cNvPr>
          <p:cNvSpPr/>
          <p:nvPr/>
        </p:nvSpPr>
        <p:spPr>
          <a:xfrm>
            <a:off x="5057775" y="5866457"/>
            <a:ext cx="374650" cy="36289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3930723"/>
      </p:ext>
    </p:extLst>
  </p:cSld>
  <p:clrMapOvr>
    <a:masterClrMapping/>
  </p:clrMapOvr>
</p:sld>
</file>

<file path=ppt/theme/theme1.xml><?xml version="1.0" encoding="utf-8"?>
<a:theme xmlns:a="http://schemas.openxmlformats.org/drawingml/2006/main" name="Tema di Office">
  <a:themeElements>
    <a:clrScheme name="Custom 6">
      <a:dk1>
        <a:srgbClr val="1798A8"/>
      </a:dk1>
      <a:lt1>
        <a:sysClr val="window" lastClr="FFFFFF"/>
      </a:lt1>
      <a:dk2>
        <a:srgbClr val="000000"/>
      </a:dk2>
      <a:lt2>
        <a:srgbClr val="454545"/>
      </a:lt2>
      <a:accent1>
        <a:srgbClr val="007CD9"/>
      </a:accent1>
      <a:accent2>
        <a:srgbClr val="BD2EBD"/>
      </a:accent2>
      <a:accent3>
        <a:srgbClr val="FFDA01"/>
      </a:accent3>
      <a:accent4>
        <a:srgbClr val="2C8F47"/>
      </a:accent4>
      <a:accent5>
        <a:srgbClr val="F5AB00"/>
      </a:accent5>
      <a:accent6>
        <a:srgbClr val="2E3192"/>
      </a:accent6>
      <a:hlink>
        <a:srgbClr val="1798A8"/>
      </a:hlink>
      <a:folHlink>
        <a:srgbClr val="1798A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15964</TotalTime>
  <Words>1279</Words>
  <Application>Microsoft Macintosh PowerPoint</Application>
  <PresentationFormat>Grand écran</PresentationFormat>
  <Paragraphs>177</Paragraphs>
  <Slides>16</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Franklin Gothic Book</vt:lpstr>
      <vt:lpstr>Wingdings</vt:lpstr>
      <vt:lpstr>Tema di Office</vt:lpstr>
      <vt:lpstr>Update on the construction of ACTRIS-ERIC and the joint ACTRIS-EMEP European strategies</vt:lpstr>
      <vt:lpstr>ACTRIS at TFMM 5 years ago</vt:lpstr>
      <vt:lpstr>ACTRIS at TFMM 5 years ago</vt:lpstr>
      <vt:lpstr>Current status of ACTRIS </vt:lpstr>
      <vt:lpstr>ACTRIS governance and management structure</vt:lpstr>
      <vt:lpstr>ACTRIS General Organisation </vt:lpstr>
      <vt:lpstr>General organisation in ACTRIS data curation and delivery</vt:lpstr>
      <vt:lpstr>The ACTRIS variables </vt:lpstr>
      <vt:lpstr>The ACTRIS Central Facilities </vt:lpstr>
      <vt:lpstr>ACTRIS National Facilities </vt:lpstr>
      <vt:lpstr>ACTRIS and EMEP data value chains </vt:lpstr>
      <vt:lpstr>ACCESS to CFs for Non-ACTRIS sites </vt:lpstr>
      <vt:lpstr>Benefits for EMEP </vt:lpstr>
      <vt:lpstr>Benefits for ACTRIS</vt:lpstr>
      <vt:lpstr>Benefits for the Users </vt:lpstr>
      <vt:lpstr>Thank you ! </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15th IAC meeting, online, 1–2 March 2021 Review on approvals and action points Chair: Viorel Vultrurescu</dc:title>
  <dc:creator>Juurola, Eija</dc:creator>
  <cp:lastModifiedBy>Microsoft Office User</cp:lastModifiedBy>
  <cp:revision>153</cp:revision>
  <dcterms:created xsi:type="dcterms:W3CDTF">2021-03-02T12:49:20Z</dcterms:created>
  <dcterms:modified xsi:type="dcterms:W3CDTF">2021-05-09T08:08:25Z</dcterms:modified>
</cp:coreProperties>
</file>